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notesSlides/notesSlide2.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74"/>
  </p:notesMasterIdLst>
  <p:sldIdLst>
    <p:sldId id="537" r:id="rId2"/>
    <p:sldId id="610" r:id="rId3"/>
    <p:sldId id="684" r:id="rId4"/>
    <p:sldId id="686" r:id="rId5"/>
    <p:sldId id="616" r:id="rId6"/>
    <p:sldId id="676" r:id="rId7"/>
    <p:sldId id="604" r:id="rId8"/>
    <p:sldId id="661" r:id="rId9"/>
    <p:sldId id="634" r:id="rId10"/>
    <p:sldId id="615" r:id="rId11"/>
    <p:sldId id="670" r:id="rId12"/>
    <p:sldId id="679" r:id="rId13"/>
    <p:sldId id="687" r:id="rId14"/>
    <p:sldId id="617" r:id="rId15"/>
    <p:sldId id="618" r:id="rId16"/>
    <p:sldId id="607" r:id="rId17"/>
    <p:sldId id="649" r:id="rId18"/>
    <p:sldId id="650" r:id="rId19"/>
    <p:sldId id="651" r:id="rId20"/>
    <p:sldId id="619" r:id="rId21"/>
    <p:sldId id="600" r:id="rId22"/>
    <p:sldId id="631" r:id="rId23"/>
    <p:sldId id="626" r:id="rId24"/>
    <p:sldId id="663" r:id="rId25"/>
    <p:sldId id="652" r:id="rId26"/>
    <p:sldId id="632" r:id="rId27"/>
    <p:sldId id="633" r:id="rId28"/>
    <p:sldId id="630" r:id="rId29"/>
    <p:sldId id="655" r:id="rId30"/>
    <p:sldId id="654" r:id="rId31"/>
    <p:sldId id="665" r:id="rId32"/>
    <p:sldId id="667" r:id="rId33"/>
    <p:sldId id="666" r:id="rId34"/>
    <p:sldId id="656" r:id="rId35"/>
    <p:sldId id="627" r:id="rId36"/>
    <p:sldId id="622" r:id="rId37"/>
    <p:sldId id="623" r:id="rId38"/>
    <p:sldId id="688" r:id="rId39"/>
    <p:sldId id="624" r:id="rId40"/>
    <p:sldId id="657" r:id="rId41"/>
    <p:sldId id="658" r:id="rId42"/>
    <p:sldId id="659" r:id="rId43"/>
    <p:sldId id="660" r:id="rId44"/>
    <p:sldId id="675" r:id="rId45"/>
    <p:sldId id="673" r:id="rId46"/>
    <p:sldId id="674" r:id="rId47"/>
    <p:sldId id="646" r:id="rId48"/>
    <p:sldId id="625" r:id="rId49"/>
    <p:sldId id="636" r:id="rId50"/>
    <p:sldId id="637" r:id="rId51"/>
    <p:sldId id="638" r:id="rId52"/>
    <p:sldId id="639" r:id="rId53"/>
    <p:sldId id="640" r:id="rId54"/>
    <p:sldId id="642" r:id="rId55"/>
    <p:sldId id="643" r:id="rId56"/>
    <p:sldId id="644" r:id="rId57"/>
    <p:sldId id="645" r:id="rId58"/>
    <p:sldId id="647" r:id="rId59"/>
    <p:sldId id="648" r:id="rId60"/>
    <p:sldId id="662" r:id="rId61"/>
    <p:sldId id="682" r:id="rId62"/>
    <p:sldId id="689" r:id="rId63"/>
    <p:sldId id="628" r:id="rId64"/>
    <p:sldId id="668" r:id="rId65"/>
    <p:sldId id="621" r:id="rId66"/>
    <p:sldId id="620" r:id="rId67"/>
    <p:sldId id="671" r:id="rId68"/>
    <p:sldId id="672" r:id="rId69"/>
    <p:sldId id="608" r:id="rId70"/>
    <p:sldId id="669" r:id="rId71"/>
    <p:sldId id="598" r:id="rId72"/>
    <p:sldId id="612" r:id="rId73"/>
  </p:sldIdLst>
  <p:sldSz cx="17279938" cy="972026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56DC38D0-8260-4B9E-83D4-540EEDE9513A}">
          <p14:sldIdLst>
            <p14:sldId id="537"/>
            <p14:sldId id="610"/>
            <p14:sldId id="684"/>
            <p14:sldId id="686"/>
            <p14:sldId id="616"/>
            <p14:sldId id="676"/>
          </p14:sldIdLst>
        </p14:section>
        <p14:section name="Purpose and Goals" id="{632293AF-C68B-4932-8101-75E348F82506}">
          <p14:sldIdLst>
            <p14:sldId id="604"/>
            <p14:sldId id="661"/>
            <p14:sldId id="634"/>
            <p14:sldId id="615"/>
            <p14:sldId id="670"/>
            <p14:sldId id="679"/>
            <p14:sldId id="687"/>
            <p14:sldId id="617"/>
            <p14:sldId id="618"/>
            <p14:sldId id="607"/>
            <p14:sldId id="649"/>
            <p14:sldId id="650"/>
            <p14:sldId id="651"/>
            <p14:sldId id="619"/>
          </p14:sldIdLst>
        </p14:section>
        <p14:section name="Background" id="{98F13517-9878-4715-B24A-249FB1A2EC4A}">
          <p14:sldIdLst>
            <p14:sldId id="600"/>
            <p14:sldId id="631"/>
            <p14:sldId id="626"/>
            <p14:sldId id="663"/>
            <p14:sldId id="652"/>
            <p14:sldId id="632"/>
            <p14:sldId id="633"/>
            <p14:sldId id="630"/>
            <p14:sldId id="655"/>
          </p14:sldIdLst>
        </p14:section>
        <p14:section name="did-url Parsing and Processing" id="{CF81BE85-8133-49B5-AC4D-F4EF3B9FA26B}">
          <p14:sldIdLst>
            <p14:sldId id="654"/>
            <p14:sldId id="665"/>
            <p14:sldId id="667"/>
            <p14:sldId id="666"/>
            <p14:sldId id="656"/>
          </p14:sldIdLst>
        </p14:section>
        <p14:section name="An Example" id="{EC5C8AD2-C12B-4AE7-9B07-441A18C75470}">
          <p14:sldIdLst>
            <p14:sldId id="627"/>
            <p14:sldId id="622"/>
            <p14:sldId id="623"/>
            <p14:sldId id="688"/>
            <p14:sldId id="624"/>
          </p14:sldIdLst>
        </p14:section>
        <p14:section name="Use Case Analysis" id="{A7DDA141-54A4-4EC5-9482-70629584D0C9}">
          <p14:sldIdLst>
            <p14:sldId id="657"/>
            <p14:sldId id="658"/>
          </p14:sldIdLst>
        </p14:section>
        <p14:section name="Higher-level DID Use Cases" id="{055ECFCA-BE50-48CF-9E66-6D3F6BD6A154}">
          <p14:sldIdLst>
            <p14:sldId id="659"/>
            <p14:sldId id="660"/>
          </p14:sldIdLst>
        </p14:section>
        <p14:section name="High-level `did-url` User Scenarios" id="{583130F8-B53F-4E5C-A1D4-FA5054A2936A}">
          <p14:sldIdLst>
            <p14:sldId id="675"/>
            <p14:sldId id="673"/>
            <p14:sldId id="674"/>
          </p14:sldIdLst>
        </p14:section>
        <p14:section name="Lower-level `did-url` Use Cases" id="{4FC64E60-1BA5-46E2-848E-3E90230D460B}">
          <p14:sldIdLst>
            <p14:sldId id="646"/>
            <p14:sldId id="625"/>
            <p14:sldId id="636"/>
            <p14:sldId id="637"/>
            <p14:sldId id="638"/>
            <p14:sldId id="639"/>
            <p14:sldId id="640"/>
            <p14:sldId id="642"/>
            <p14:sldId id="643"/>
            <p14:sldId id="644"/>
            <p14:sldId id="645"/>
            <p14:sldId id="647"/>
            <p14:sldId id="648"/>
            <p14:sldId id="662"/>
            <p14:sldId id="682"/>
          </p14:sldIdLst>
        </p14:section>
        <p14:section name="`did-uri-spec` Grammar" id="{6632D0E5-BA01-4975-9D41-201C428D725B}">
          <p14:sldIdLst>
            <p14:sldId id="689"/>
          </p14:sldIdLst>
        </p14:section>
        <p14:section name="Testing / Validation" id="{FDA19DB8-0715-40B6-A3FC-73319E22D3B6}">
          <p14:sldIdLst>
            <p14:sldId id="628"/>
            <p14:sldId id="668"/>
            <p14:sldId id="621"/>
          </p14:sldIdLst>
        </p14:section>
        <p14:section name="Impacts" id="{D1193508-C051-4D81-B6EB-AAECF8FBBB89}">
          <p14:sldIdLst>
            <p14:sldId id="620"/>
            <p14:sldId id="671"/>
            <p14:sldId id="672"/>
          </p14:sldIdLst>
        </p14:section>
        <p14:section name="Conclusion" id="{A3D99601-0A56-4742-8D14-F7FFD48AA98E}">
          <p14:sldIdLst>
            <p14:sldId id="608"/>
            <p14:sldId id="669"/>
            <p14:sldId id="598"/>
            <p14:sldId id="612"/>
          </p14:sldIdLst>
        </p14:section>
        <p14:section name="Gumball Protocol" id="{00EF833F-22A3-482C-AF15-DAA998B87B19}">
          <p14:sldIdLst/>
        </p14:section>
        <p14:section name="GUMBALL PROTOCOL" id="{A51743F3-6505-49FF-8B46-40DF641800F8}">
          <p14:sldIdLst/>
        </p14:section>
        <p14:section name="NFEs" id="{5CE02D62-BD82-4EF6-A749-1F1F8FD2FF34}">
          <p14:sldIdLst/>
        </p14:section>
        <p14:section name="GUMBALL IMAGES" id="{AE09B145-9F73-426E-938C-66E04B232F43}">
          <p14:sldIdLst/>
        </p14:section>
        <p14:section name="CERTIFIED DATA" id="{12888242-BC1D-4377-BC48-039F1FB21164}">
          <p14:sldIdLst/>
        </p14:section>
        <p14:section name="BLOCKCHAIN HERD BOOK" id="{60EE25AF-276A-42F1-8C2E-B68B05BC0883}">
          <p14:sldIdLst/>
        </p14:section>
        <p14:section name="SERENTITYDAPP" id="{0E0D4DD8-B778-4DC5-A396-A44F2C45E0D4}">
          <p14:sldIdLst/>
        </p14:section>
        <p14:section name="HYPERONOMY BUSINESS BLOCKCHAIN" id="{99780CC0-9927-4DAC-9948-2530D81FC84B}">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D326D"/>
    <a:srgbClr val="791307"/>
    <a:srgbClr val="0085B5"/>
    <a:srgbClr val="0083B9"/>
    <a:srgbClr val="EBEBEB"/>
    <a:srgbClr val="F3F2F2"/>
    <a:srgbClr val="C0D4F3"/>
    <a:srgbClr val="A8D6E8"/>
    <a:srgbClr val="AFEEFF"/>
    <a:srgbClr val="EBEAE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6765" autoAdjust="0"/>
    <p:restoredTop sz="94349" autoAdjust="0"/>
  </p:normalViewPr>
  <p:slideViewPr>
    <p:cSldViewPr snapToGrid="0">
      <p:cViewPr varScale="1">
        <p:scale>
          <a:sx n="47" d="100"/>
          <a:sy n="47" d="100"/>
        </p:scale>
        <p:origin x="306" y="36"/>
      </p:cViewPr>
      <p:guideLst/>
    </p:cSldViewPr>
  </p:slideViewPr>
  <p:notesTextViewPr>
    <p:cViewPr>
      <p:scale>
        <a:sx n="1" d="1"/>
        <a:sy n="1" d="1"/>
      </p:scale>
      <p:origin x="0" y="0"/>
    </p:cViewPr>
  </p:notesTextViewPr>
  <p:sorterViewPr>
    <p:cViewPr>
      <p:scale>
        <a:sx n="50" d="100"/>
        <a:sy n="5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notesMaster" Target="notesMasters/notesMaster1.xml"/><Relationship Id="rId79" Type="http://schemas.microsoft.com/office/2016/11/relationships/changesInfo" Target="changesInfos/changesInfo1.xml"/><Relationship Id="rId5" Type="http://schemas.openxmlformats.org/officeDocument/2006/relationships/slide" Target="slides/slide4.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chael Herman" userId="844217e249c738f3" providerId="LiveId" clId="{DE9EF6B4-0110-46FE-B042-11C0BFE714EE}"/>
    <pc:docChg chg="modSld">
      <pc:chgData name="Michael Herman" userId="844217e249c738f3" providerId="LiveId" clId="{DE9EF6B4-0110-46FE-B042-11C0BFE714EE}" dt="2019-03-31T06:29:25.557" v="1"/>
      <pc:docMkLst>
        <pc:docMk/>
      </pc:docMkLst>
      <pc:sldChg chg="delSp modTransition modAnim">
        <pc:chgData name="Michael Herman" userId="844217e249c738f3" providerId="LiveId" clId="{DE9EF6B4-0110-46FE-B042-11C0BFE714EE}" dt="2019-03-31T06:29:25.557" v="1"/>
        <pc:sldMkLst>
          <pc:docMk/>
          <pc:sldMk cId="3370879116" sldId="537"/>
        </pc:sldMkLst>
        <pc:picChg chg="del">
          <ac:chgData name="Michael Herman" userId="844217e249c738f3" providerId="LiveId" clId="{DE9EF6B4-0110-46FE-B042-11C0BFE714EE}" dt="2019-03-31T06:29:25.557" v="1"/>
          <ac:picMkLst>
            <pc:docMk/>
            <pc:sldMk cId="3370879116" sldId="537"/>
            <ac:picMk id="6" creationId="{D98394A0-A15C-4275-AE03-4C78D6017D65}"/>
          </ac:picMkLst>
        </pc:picChg>
      </pc:sldChg>
      <pc:sldChg chg="delSp modTransition modAnim">
        <pc:chgData name="Michael Herman" userId="844217e249c738f3" providerId="LiveId" clId="{DE9EF6B4-0110-46FE-B042-11C0BFE714EE}" dt="2019-03-31T06:29:25.557" v="1"/>
        <pc:sldMkLst>
          <pc:docMk/>
          <pc:sldMk cId="4245550465" sldId="598"/>
        </pc:sldMkLst>
        <pc:picChg chg="del">
          <ac:chgData name="Michael Herman" userId="844217e249c738f3" providerId="LiveId" clId="{DE9EF6B4-0110-46FE-B042-11C0BFE714EE}" dt="2019-03-31T06:29:25.557" v="1"/>
          <ac:picMkLst>
            <pc:docMk/>
            <pc:sldMk cId="4245550465" sldId="598"/>
            <ac:picMk id="9" creationId="{50F6A1C3-3904-4F65-AF8D-A30F900EA408}"/>
          </ac:picMkLst>
        </pc:picChg>
      </pc:sldChg>
      <pc:sldChg chg="delSp modTransition modAnim">
        <pc:chgData name="Michael Herman" userId="844217e249c738f3" providerId="LiveId" clId="{DE9EF6B4-0110-46FE-B042-11C0BFE714EE}" dt="2019-03-31T06:29:25.557" v="1"/>
        <pc:sldMkLst>
          <pc:docMk/>
          <pc:sldMk cId="3810564876" sldId="600"/>
        </pc:sldMkLst>
        <pc:picChg chg="del">
          <ac:chgData name="Michael Herman" userId="844217e249c738f3" providerId="LiveId" clId="{DE9EF6B4-0110-46FE-B042-11C0BFE714EE}" dt="2019-03-31T06:29:25.557" v="1"/>
          <ac:picMkLst>
            <pc:docMk/>
            <pc:sldMk cId="3810564876" sldId="600"/>
            <ac:picMk id="8" creationId="{51BF4181-EAFE-49D6-9BAE-EF353C4CC97C}"/>
          </ac:picMkLst>
        </pc:picChg>
      </pc:sldChg>
      <pc:sldChg chg="delSp modTransition modAnim">
        <pc:chgData name="Michael Herman" userId="844217e249c738f3" providerId="LiveId" clId="{DE9EF6B4-0110-46FE-B042-11C0BFE714EE}" dt="2019-03-31T06:29:25.557" v="1"/>
        <pc:sldMkLst>
          <pc:docMk/>
          <pc:sldMk cId="740850898" sldId="604"/>
        </pc:sldMkLst>
        <pc:picChg chg="del">
          <ac:chgData name="Michael Herman" userId="844217e249c738f3" providerId="LiveId" clId="{DE9EF6B4-0110-46FE-B042-11C0BFE714EE}" dt="2019-03-31T06:29:25.557" v="1"/>
          <ac:picMkLst>
            <pc:docMk/>
            <pc:sldMk cId="740850898" sldId="604"/>
            <ac:picMk id="7" creationId="{950E7B5E-4931-44C0-97F6-6DB1065E208A}"/>
          </ac:picMkLst>
        </pc:picChg>
      </pc:sldChg>
      <pc:sldChg chg="delSp modTransition modAnim">
        <pc:chgData name="Michael Herman" userId="844217e249c738f3" providerId="LiveId" clId="{DE9EF6B4-0110-46FE-B042-11C0BFE714EE}" dt="2019-03-31T06:29:25.557" v="1"/>
        <pc:sldMkLst>
          <pc:docMk/>
          <pc:sldMk cId="3491783077" sldId="607"/>
        </pc:sldMkLst>
        <pc:picChg chg="del">
          <ac:chgData name="Michael Herman" userId="844217e249c738f3" providerId="LiveId" clId="{DE9EF6B4-0110-46FE-B042-11C0BFE714EE}" dt="2019-03-31T06:29:25.557" v="1"/>
          <ac:picMkLst>
            <pc:docMk/>
            <pc:sldMk cId="3491783077" sldId="607"/>
            <ac:picMk id="3" creationId="{6BEA635B-6D1F-4D4F-ABA6-DCF24AD15271}"/>
          </ac:picMkLst>
        </pc:picChg>
      </pc:sldChg>
      <pc:sldChg chg="delSp modTransition modAnim">
        <pc:chgData name="Michael Herman" userId="844217e249c738f3" providerId="LiveId" clId="{DE9EF6B4-0110-46FE-B042-11C0BFE714EE}" dt="2019-03-31T06:29:25.557" v="1"/>
        <pc:sldMkLst>
          <pc:docMk/>
          <pc:sldMk cId="3157589698" sldId="608"/>
        </pc:sldMkLst>
        <pc:picChg chg="del">
          <ac:chgData name="Michael Herman" userId="844217e249c738f3" providerId="LiveId" clId="{DE9EF6B4-0110-46FE-B042-11C0BFE714EE}" dt="2019-03-31T06:29:25.557" v="1"/>
          <ac:picMkLst>
            <pc:docMk/>
            <pc:sldMk cId="3157589698" sldId="608"/>
            <ac:picMk id="9" creationId="{0EFCB377-C636-4C64-9FC5-0E3DF7CCD171}"/>
          </ac:picMkLst>
        </pc:picChg>
      </pc:sldChg>
      <pc:sldChg chg="delSp modTransition modAnim">
        <pc:chgData name="Michael Herman" userId="844217e249c738f3" providerId="LiveId" clId="{DE9EF6B4-0110-46FE-B042-11C0BFE714EE}" dt="2019-03-31T06:29:25.557" v="1"/>
        <pc:sldMkLst>
          <pc:docMk/>
          <pc:sldMk cId="1717951359" sldId="610"/>
        </pc:sldMkLst>
        <pc:picChg chg="del">
          <ac:chgData name="Michael Herman" userId="844217e249c738f3" providerId="LiveId" clId="{DE9EF6B4-0110-46FE-B042-11C0BFE714EE}" dt="2019-03-31T06:29:25.557" v="1"/>
          <ac:picMkLst>
            <pc:docMk/>
            <pc:sldMk cId="1717951359" sldId="610"/>
            <ac:picMk id="5" creationId="{6E91005F-BF80-4A5F-9636-53158EB73ED6}"/>
          </ac:picMkLst>
        </pc:picChg>
      </pc:sldChg>
      <pc:sldChg chg="modTransition">
        <pc:chgData name="Michael Herman" userId="844217e249c738f3" providerId="LiveId" clId="{DE9EF6B4-0110-46FE-B042-11C0BFE714EE}" dt="2019-03-31T06:29:21.245" v="0"/>
        <pc:sldMkLst>
          <pc:docMk/>
          <pc:sldMk cId="2009546040" sldId="612"/>
        </pc:sldMkLst>
      </pc:sldChg>
      <pc:sldChg chg="delSp modTransition modAnim">
        <pc:chgData name="Michael Herman" userId="844217e249c738f3" providerId="LiveId" clId="{DE9EF6B4-0110-46FE-B042-11C0BFE714EE}" dt="2019-03-31T06:29:25.557" v="1"/>
        <pc:sldMkLst>
          <pc:docMk/>
          <pc:sldMk cId="2758909994" sldId="615"/>
        </pc:sldMkLst>
        <pc:picChg chg="del">
          <ac:chgData name="Michael Herman" userId="844217e249c738f3" providerId="LiveId" clId="{DE9EF6B4-0110-46FE-B042-11C0BFE714EE}" dt="2019-03-31T06:29:25.557" v="1"/>
          <ac:picMkLst>
            <pc:docMk/>
            <pc:sldMk cId="2758909994" sldId="615"/>
            <ac:picMk id="7" creationId="{FCEB9EC6-F6F2-4630-B016-1770C2466B8A}"/>
          </ac:picMkLst>
        </pc:picChg>
      </pc:sldChg>
      <pc:sldChg chg="delSp modTransition modAnim">
        <pc:chgData name="Michael Herman" userId="844217e249c738f3" providerId="LiveId" clId="{DE9EF6B4-0110-46FE-B042-11C0BFE714EE}" dt="2019-03-31T06:29:25.557" v="1"/>
        <pc:sldMkLst>
          <pc:docMk/>
          <pc:sldMk cId="4066398986" sldId="616"/>
        </pc:sldMkLst>
        <pc:picChg chg="del">
          <ac:chgData name="Michael Herman" userId="844217e249c738f3" providerId="LiveId" clId="{DE9EF6B4-0110-46FE-B042-11C0BFE714EE}" dt="2019-03-31T06:29:25.557" v="1"/>
          <ac:picMkLst>
            <pc:docMk/>
            <pc:sldMk cId="4066398986" sldId="616"/>
            <ac:picMk id="7" creationId="{3342E8DD-EAD9-4D4B-8562-A0B3309F9FE2}"/>
          </ac:picMkLst>
        </pc:picChg>
      </pc:sldChg>
      <pc:sldChg chg="delSp modTransition modAnim">
        <pc:chgData name="Michael Herman" userId="844217e249c738f3" providerId="LiveId" clId="{DE9EF6B4-0110-46FE-B042-11C0BFE714EE}" dt="2019-03-31T06:29:25.557" v="1"/>
        <pc:sldMkLst>
          <pc:docMk/>
          <pc:sldMk cId="598486205" sldId="617"/>
        </pc:sldMkLst>
        <pc:picChg chg="del">
          <ac:chgData name="Michael Herman" userId="844217e249c738f3" providerId="LiveId" clId="{DE9EF6B4-0110-46FE-B042-11C0BFE714EE}" dt="2019-03-31T06:29:25.557" v="1"/>
          <ac:picMkLst>
            <pc:docMk/>
            <pc:sldMk cId="598486205" sldId="617"/>
            <ac:picMk id="7" creationId="{4BCE52DB-7BE1-4EF4-BA38-1F4086D13E22}"/>
          </ac:picMkLst>
        </pc:picChg>
      </pc:sldChg>
      <pc:sldChg chg="delSp modTransition modAnim">
        <pc:chgData name="Michael Herman" userId="844217e249c738f3" providerId="LiveId" clId="{DE9EF6B4-0110-46FE-B042-11C0BFE714EE}" dt="2019-03-31T06:29:25.557" v="1"/>
        <pc:sldMkLst>
          <pc:docMk/>
          <pc:sldMk cId="3642957187" sldId="618"/>
        </pc:sldMkLst>
        <pc:picChg chg="del">
          <ac:chgData name="Michael Herman" userId="844217e249c738f3" providerId="LiveId" clId="{DE9EF6B4-0110-46FE-B042-11C0BFE714EE}" dt="2019-03-31T06:29:25.557" v="1"/>
          <ac:picMkLst>
            <pc:docMk/>
            <pc:sldMk cId="3642957187" sldId="618"/>
            <ac:picMk id="7" creationId="{39D94936-71A0-469B-932F-FF85F1CC155E}"/>
          </ac:picMkLst>
        </pc:picChg>
      </pc:sldChg>
      <pc:sldChg chg="delSp modTransition modAnim">
        <pc:chgData name="Michael Herman" userId="844217e249c738f3" providerId="LiveId" clId="{DE9EF6B4-0110-46FE-B042-11C0BFE714EE}" dt="2019-03-31T06:29:25.557" v="1"/>
        <pc:sldMkLst>
          <pc:docMk/>
          <pc:sldMk cId="2671786193" sldId="619"/>
        </pc:sldMkLst>
        <pc:picChg chg="del">
          <ac:chgData name="Michael Herman" userId="844217e249c738f3" providerId="LiveId" clId="{DE9EF6B4-0110-46FE-B042-11C0BFE714EE}" dt="2019-03-31T06:29:25.557" v="1"/>
          <ac:picMkLst>
            <pc:docMk/>
            <pc:sldMk cId="2671786193" sldId="619"/>
            <ac:picMk id="9" creationId="{19C39EE4-A661-4737-AB17-93CC9CBADB5E}"/>
          </ac:picMkLst>
        </pc:picChg>
      </pc:sldChg>
      <pc:sldChg chg="delSp modTransition modAnim">
        <pc:chgData name="Michael Herman" userId="844217e249c738f3" providerId="LiveId" clId="{DE9EF6B4-0110-46FE-B042-11C0BFE714EE}" dt="2019-03-31T06:29:25.557" v="1"/>
        <pc:sldMkLst>
          <pc:docMk/>
          <pc:sldMk cId="3888946156" sldId="620"/>
        </pc:sldMkLst>
        <pc:picChg chg="del">
          <ac:chgData name="Michael Herman" userId="844217e249c738f3" providerId="LiveId" clId="{DE9EF6B4-0110-46FE-B042-11C0BFE714EE}" dt="2019-03-31T06:29:25.557" v="1"/>
          <ac:picMkLst>
            <pc:docMk/>
            <pc:sldMk cId="3888946156" sldId="620"/>
            <ac:picMk id="7" creationId="{71CAAA2E-D934-48A7-84B3-5A1036131469}"/>
          </ac:picMkLst>
        </pc:picChg>
      </pc:sldChg>
      <pc:sldChg chg="delSp modTransition modAnim">
        <pc:chgData name="Michael Herman" userId="844217e249c738f3" providerId="LiveId" clId="{DE9EF6B4-0110-46FE-B042-11C0BFE714EE}" dt="2019-03-31T06:29:25.557" v="1"/>
        <pc:sldMkLst>
          <pc:docMk/>
          <pc:sldMk cId="3649828505" sldId="621"/>
        </pc:sldMkLst>
        <pc:picChg chg="del">
          <ac:chgData name="Michael Herman" userId="844217e249c738f3" providerId="LiveId" clId="{DE9EF6B4-0110-46FE-B042-11C0BFE714EE}" dt="2019-03-31T06:29:25.557" v="1"/>
          <ac:picMkLst>
            <pc:docMk/>
            <pc:sldMk cId="3649828505" sldId="621"/>
            <ac:picMk id="7" creationId="{370AE7C3-366B-41F7-B975-FFDA6673BBC2}"/>
          </ac:picMkLst>
        </pc:picChg>
      </pc:sldChg>
      <pc:sldChg chg="delSp modTransition modAnim">
        <pc:chgData name="Michael Herman" userId="844217e249c738f3" providerId="LiveId" clId="{DE9EF6B4-0110-46FE-B042-11C0BFE714EE}" dt="2019-03-31T06:29:25.557" v="1"/>
        <pc:sldMkLst>
          <pc:docMk/>
          <pc:sldMk cId="3472485332" sldId="622"/>
        </pc:sldMkLst>
        <pc:picChg chg="del">
          <ac:chgData name="Michael Herman" userId="844217e249c738f3" providerId="LiveId" clId="{DE9EF6B4-0110-46FE-B042-11C0BFE714EE}" dt="2019-03-31T06:29:25.557" v="1"/>
          <ac:picMkLst>
            <pc:docMk/>
            <pc:sldMk cId="3472485332" sldId="622"/>
            <ac:picMk id="8" creationId="{8A8A1AC2-4AD3-4D6B-B8E8-B3E801FCD993}"/>
          </ac:picMkLst>
        </pc:picChg>
      </pc:sldChg>
      <pc:sldChg chg="delSp modTransition modAnim">
        <pc:chgData name="Michael Herman" userId="844217e249c738f3" providerId="LiveId" clId="{DE9EF6B4-0110-46FE-B042-11C0BFE714EE}" dt="2019-03-31T06:29:25.557" v="1"/>
        <pc:sldMkLst>
          <pc:docMk/>
          <pc:sldMk cId="2622083452" sldId="623"/>
        </pc:sldMkLst>
        <pc:picChg chg="del">
          <ac:chgData name="Michael Herman" userId="844217e249c738f3" providerId="LiveId" clId="{DE9EF6B4-0110-46FE-B042-11C0BFE714EE}" dt="2019-03-31T06:29:25.557" v="1"/>
          <ac:picMkLst>
            <pc:docMk/>
            <pc:sldMk cId="2622083452" sldId="623"/>
            <ac:picMk id="3" creationId="{82E63278-7363-449A-BE40-11A5878968C6}"/>
          </ac:picMkLst>
        </pc:picChg>
      </pc:sldChg>
      <pc:sldChg chg="delSp modTransition modAnim">
        <pc:chgData name="Michael Herman" userId="844217e249c738f3" providerId="LiveId" clId="{DE9EF6B4-0110-46FE-B042-11C0BFE714EE}" dt="2019-03-31T06:29:25.557" v="1"/>
        <pc:sldMkLst>
          <pc:docMk/>
          <pc:sldMk cId="2966170295" sldId="624"/>
        </pc:sldMkLst>
        <pc:picChg chg="del">
          <ac:chgData name="Michael Herman" userId="844217e249c738f3" providerId="LiveId" clId="{DE9EF6B4-0110-46FE-B042-11C0BFE714EE}" dt="2019-03-31T06:29:25.557" v="1"/>
          <ac:picMkLst>
            <pc:docMk/>
            <pc:sldMk cId="2966170295" sldId="624"/>
            <ac:picMk id="7" creationId="{5C0C158E-74E9-480E-A973-D74698D7FE2B}"/>
          </ac:picMkLst>
        </pc:picChg>
      </pc:sldChg>
      <pc:sldChg chg="delSp modTransition modAnim">
        <pc:chgData name="Michael Herman" userId="844217e249c738f3" providerId="LiveId" clId="{DE9EF6B4-0110-46FE-B042-11C0BFE714EE}" dt="2019-03-31T06:29:25.557" v="1"/>
        <pc:sldMkLst>
          <pc:docMk/>
          <pc:sldMk cId="245011410" sldId="625"/>
        </pc:sldMkLst>
        <pc:picChg chg="del">
          <ac:chgData name="Michael Herman" userId="844217e249c738f3" providerId="LiveId" clId="{DE9EF6B4-0110-46FE-B042-11C0BFE714EE}" dt="2019-03-31T06:29:25.557" v="1"/>
          <ac:picMkLst>
            <pc:docMk/>
            <pc:sldMk cId="245011410" sldId="625"/>
            <ac:picMk id="7" creationId="{53C51B66-201A-43CD-B52C-9264531D6365}"/>
          </ac:picMkLst>
        </pc:picChg>
      </pc:sldChg>
      <pc:sldChg chg="delSp modTransition modAnim">
        <pc:chgData name="Michael Herman" userId="844217e249c738f3" providerId="LiveId" clId="{DE9EF6B4-0110-46FE-B042-11C0BFE714EE}" dt="2019-03-31T06:29:25.557" v="1"/>
        <pc:sldMkLst>
          <pc:docMk/>
          <pc:sldMk cId="3237141845" sldId="626"/>
        </pc:sldMkLst>
        <pc:picChg chg="del">
          <ac:chgData name="Michael Herman" userId="844217e249c738f3" providerId="LiveId" clId="{DE9EF6B4-0110-46FE-B042-11C0BFE714EE}" dt="2019-03-31T06:29:25.557" v="1"/>
          <ac:picMkLst>
            <pc:docMk/>
            <pc:sldMk cId="3237141845" sldId="626"/>
            <ac:picMk id="6" creationId="{EAA5849A-C2EC-49D2-9905-F26D707DC590}"/>
          </ac:picMkLst>
        </pc:picChg>
      </pc:sldChg>
      <pc:sldChg chg="delSp modTransition modAnim">
        <pc:chgData name="Michael Herman" userId="844217e249c738f3" providerId="LiveId" clId="{DE9EF6B4-0110-46FE-B042-11C0BFE714EE}" dt="2019-03-31T06:29:25.557" v="1"/>
        <pc:sldMkLst>
          <pc:docMk/>
          <pc:sldMk cId="3679845901" sldId="627"/>
        </pc:sldMkLst>
        <pc:picChg chg="del">
          <ac:chgData name="Michael Herman" userId="844217e249c738f3" providerId="LiveId" clId="{DE9EF6B4-0110-46FE-B042-11C0BFE714EE}" dt="2019-03-31T06:29:25.557" v="1"/>
          <ac:picMkLst>
            <pc:docMk/>
            <pc:sldMk cId="3679845901" sldId="627"/>
            <ac:picMk id="9" creationId="{02CBAEC8-5A0A-45F0-AC48-F0FD700AFE81}"/>
          </ac:picMkLst>
        </pc:picChg>
      </pc:sldChg>
      <pc:sldChg chg="delSp modTransition modAnim">
        <pc:chgData name="Michael Herman" userId="844217e249c738f3" providerId="LiveId" clId="{DE9EF6B4-0110-46FE-B042-11C0BFE714EE}" dt="2019-03-31T06:29:25.557" v="1"/>
        <pc:sldMkLst>
          <pc:docMk/>
          <pc:sldMk cId="1239128661" sldId="628"/>
        </pc:sldMkLst>
        <pc:picChg chg="del">
          <ac:chgData name="Michael Herman" userId="844217e249c738f3" providerId="LiveId" clId="{DE9EF6B4-0110-46FE-B042-11C0BFE714EE}" dt="2019-03-31T06:29:25.557" v="1"/>
          <ac:picMkLst>
            <pc:docMk/>
            <pc:sldMk cId="1239128661" sldId="628"/>
            <ac:picMk id="9" creationId="{F2328524-0B8D-4671-A9A4-29887CE7D7BC}"/>
          </ac:picMkLst>
        </pc:picChg>
      </pc:sldChg>
      <pc:sldChg chg="delSp modTransition modAnim">
        <pc:chgData name="Michael Herman" userId="844217e249c738f3" providerId="LiveId" clId="{DE9EF6B4-0110-46FE-B042-11C0BFE714EE}" dt="2019-03-31T06:29:25.557" v="1"/>
        <pc:sldMkLst>
          <pc:docMk/>
          <pc:sldMk cId="3177443531" sldId="630"/>
        </pc:sldMkLst>
        <pc:picChg chg="del">
          <ac:chgData name="Michael Herman" userId="844217e249c738f3" providerId="LiveId" clId="{DE9EF6B4-0110-46FE-B042-11C0BFE714EE}" dt="2019-03-31T06:29:25.557" v="1"/>
          <ac:picMkLst>
            <pc:docMk/>
            <pc:sldMk cId="3177443531" sldId="630"/>
            <ac:picMk id="6" creationId="{8F5C30F4-3244-4FF9-A97A-A7F438ADF2AD}"/>
          </ac:picMkLst>
        </pc:picChg>
      </pc:sldChg>
      <pc:sldChg chg="delSp modTransition modAnim">
        <pc:chgData name="Michael Herman" userId="844217e249c738f3" providerId="LiveId" clId="{DE9EF6B4-0110-46FE-B042-11C0BFE714EE}" dt="2019-03-31T06:29:25.557" v="1"/>
        <pc:sldMkLst>
          <pc:docMk/>
          <pc:sldMk cId="286709425" sldId="631"/>
        </pc:sldMkLst>
        <pc:picChg chg="del">
          <ac:chgData name="Michael Herman" userId="844217e249c738f3" providerId="LiveId" clId="{DE9EF6B4-0110-46FE-B042-11C0BFE714EE}" dt="2019-03-31T06:29:25.557" v="1"/>
          <ac:picMkLst>
            <pc:docMk/>
            <pc:sldMk cId="286709425" sldId="631"/>
            <ac:picMk id="6" creationId="{E398AD7D-BA3A-413B-A9A2-59813F69CE5E}"/>
          </ac:picMkLst>
        </pc:picChg>
      </pc:sldChg>
      <pc:sldChg chg="delSp modTransition modAnim">
        <pc:chgData name="Michael Herman" userId="844217e249c738f3" providerId="LiveId" clId="{DE9EF6B4-0110-46FE-B042-11C0BFE714EE}" dt="2019-03-31T06:29:25.557" v="1"/>
        <pc:sldMkLst>
          <pc:docMk/>
          <pc:sldMk cId="701046210" sldId="632"/>
        </pc:sldMkLst>
        <pc:picChg chg="del">
          <ac:chgData name="Michael Herman" userId="844217e249c738f3" providerId="LiveId" clId="{DE9EF6B4-0110-46FE-B042-11C0BFE714EE}" dt="2019-03-31T06:29:25.557" v="1"/>
          <ac:picMkLst>
            <pc:docMk/>
            <pc:sldMk cId="701046210" sldId="632"/>
            <ac:picMk id="5" creationId="{48CA40A2-5A19-4AE7-9928-0C4341ECD7D6}"/>
          </ac:picMkLst>
        </pc:picChg>
      </pc:sldChg>
      <pc:sldChg chg="delSp modTransition modAnim">
        <pc:chgData name="Michael Herman" userId="844217e249c738f3" providerId="LiveId" clId="{DE9EF6B4-0110-46FE-B042-11C0BFE714EE}" dt="2019-03-31T06:29:25.557" v="1"/>
        <pc:sldMkLst>
          <pc:docMk/>
          <pc:sldMk cId="154466280" sldId="633"/>
        </pc:sldMkLst>
        <pc:picChg chg="del">
          <ac:chgData name="Michael Herman" userId="844217e249c738f3" providerId="LiveId" clId="{DE9EF6B4-0110-46FE-B042-11C0BFE714EE}" dt="2019-03-31T06:29:25.557" v="1"/>
          <ac:picMkLst>
            <pc:docMk/>
            <pc:sldMk cId="154466280" sldId="633"/>
            <ac:picMk id="12" creationId="{9DBF0769-0DD8-48F9-888A-AD57839F8261}"/>
          </ac:picMkLst>
        </pc:picChg>
      </pc:sldChg>
      <pc:sldChg chg="delSp modTransition modAnim">
        <pc:chgData name="Michael Herman" userId="844217e249c738f3" providerId="LiveId" clId="{DE9EF6B4-0110-46FE-B042-11C0BFE714EE}" dt="2019-03-31T06:29:25.557" v="1"/>
        <pc:sldMkLst>
          <pc:docMk/>
          <pc:sldMk cId="3106156159" sldId="634"/>
        </pc:sldMkLst>
        <pc:picChg chg="del">
          <ac:chgData name="Michael Herman" userId="844217e249c738f3" providerId="LiveId" clId="{DE9EF6B4-0110-46FE-B042-11C0BFE714EE}" dt="2019-03-31T06:29:25.557" v="1"/>
          <ac:picMkLst>
            <pc:docMk/>
            <pc:sldMk cId="3106156159" sldId="634"/>
            <ac:picMk id="7" creationId="{388F5092-804B-4BD4-9291-F8DAB0B17CB1}"/>
          </ac:picMkLst>
        </pc:picChg>
      </pc:sldChg>
      <pc:sldChg chg="delSp modTransition modAnim">
        <pc:chgData name="Michael Herman" userId="844217e249c738f3" providerId="LiveId" clId="{DE9EF6B4-0110-46FE-B042-11C0BFE714EE}" dt="2019-03-31T06:29:25.557" v="1"/>
        <pc:sldMkLst>
          <pc:docMk/>
          <pc:sldMk cId="4278616191" sldId="636"/>
        </pc:sldMkLst>
        <pc:picChg chg="del">
          <ac:chgData name="Michael Herman" userId="844217e249c738f3" providerId="LiveId" clId="{DE9EF6B4-0110-46FE-B042-11C0BFE714EE}" dt="2019-03-31T06:29:25.557" v="1"/>
          <ac:picMkLst>
            <pc:docMk/>
            <pc:sldMk cId="4278616191" sldId="636"/>
            <ac:picMk id="6" creationId="{FEA8BBDA-5102-4AFA-9519-CDBD479D8A95}"/>
          </ac:picMkLst>
        </pc:picChg>
      </pc:sldChg>
      <pc:sldChg chg="delSp modTransition modAnim">
        <pc:chgData name="Michael Herman" userId="844217e249c738f3" providerId="LiveId" clId="{DE9EF6B4-0110-46FE-B042-11C0BFE714EE}" dt="2019-03-31T06:29:25.557" v="1"/>
        <pc:sldMkLst>
          <pc:docMk/>
          <pc:sldMk cId="17674914" sldId="637"/>
        </pc:sldMkLst>
        <pc:picChg chg="del">
          <ac:chgData name="Michael Herman" userId="844217e249c738f3" providerId="LiveId" clId="{DE9EF6B4-0110-46FE-B042-11C0BFE714EE}" dt="2019-03-31T06:29:25.557" v="1"/>
          <ac:picMkLst>
            <pc:docMk/>
            <pc:sldMk cId="17674914" sldId="637"/>
            <ac:picMk id="2" creationId="{A8AFC2E8-59DD-48BD-A059-F6C8795179B9}"/>
          </ac:picMkLst>
        </pc:picChg>
      </pc:sldChg>
      <pc:sldChg chg="delSp modTransition modAnim">
        <pc:chgData name="Michael Herman" userId="844217e249c738f3" providerId="LiveId" clId="{DE9EF6B4-0110-46FE-B042-11C0BFE714EE}" dt="2019-03-31T06:29:25.557" v="1"/>
        <pc:sldMkLst>
          <pc:docMk/>
          <pc:sldMk cId="3871587392" sldId="638"/>
        </pc:sldMkLst>
        <pc:picChg chg="del">
          <ac:chgData name="Michael Herman" userId="844217e249c738f3" providerId="LiveId" clId="{DE9EF6B4-0110-46FE-B042-11C0BFE714EE}" dt="2019-03-31T06:29:25.557" v="1"/>
          <ac:picMkLst>
            <pc:docMk/>
            <pc:sldMk cId="3871587392" sldId="638"/>
            <ac:picMk id="2" creationId="{A6B300FB-774F-4B61-9D25-E0FA2ED4644F}"/>
          </ac:picMkLst>
        </pc:picChg>
      </pc:sldChg>
      <pc:sldChg chg="delSp modTransition modAnim">
        <pc:chgData name="Michael Herman" userId="844217e249c738f3" providerId="LiveId" clId="{DE9EF6B4-0110-46FE-B042-11C0BFE714EE}" dt="2019-03-31T06:29:25.557" v="1"/>
        <pc:sldMkLst>
          <pc:docMk/>
          <pc:sldMk cId="1303599511" sldId="639"/>
        </pc:sldMkLst>
        <pc:picChg chg="del">
          <ac:chgData name="Michael Herman" userId="844217e249c738f3" providerId="LiveId" clId="{DE9EF6B4-0110-46FE-B042-11C0BFE714EE}" dt="2019-03-31T06:29:25.557" v="1"/>
          <ac:picMkLst>
            <pc:docMk/>
            <pc:sldMk cId="1303599511" sldId="639"/>
            <ac:picMk id="4" creationId="{CD8B1345-757B-4444-99A4-B93F43FBF0F3}"/>
          </ac:picMkLst>
        </pc:picChg>
      </pc:sldChg>
      <pc:sldChg chg="delSp modTransition modAnim">
        <pc:chgData name="Michael Herman" userId="844217e249c738f3" providerId="LiveId" clId="{DE9EF6B4-0110-46FE-B042-11C0BFE714EE}" dt="2019-03-31T06:29:25.557" v="1"/>
        <pc:sldMkLst>
          <pc:docMk/>
          <pc:sldMk cId="2139092552" sldId="640"/>
        </pc:sldMkLst>
        <pc:picChg chg="del">
          <ac:chgData name="Michael Herman" userId="844217e249c738f3" providerId="LiveId" clId="{DE9EF6B4-0110-46FE-B042-11C0BFE714EE}" dt="2019-03-31T06:29:25.557" v="1"/>
          <ac:picMkLst>
            <pc:docMk/>
            <pc:sldMk cId="2139092552" sldId="640"/>
            <ac:picMk id="2" creationId="{9C945974-14E7-4D5D-A357-6E54985E83FA}"/>
          </ac:picMkLst>
        </pc:picChg>
      </pc:sldChg>
      <pc:sldChg chg="delSp modTransition modAnim">
        <pc:chgData name="Michael Herman" userId="844217e249c738f3" providerId="LiveId" clId="{DE9EF6B4-0110-46FE-B042-11C0BFE714EE}" dt="2019-03-31T06:29:25.557" v="1"/>
        <pc:sldMkLst>
          <pc:docMk/>
          <pc:sldMk cId="970985681" sldId="642"/>
        </pc:sldMkLst>
        <pc:picChg chg="del">
          <ac:chgData name="Michael Herman" userId="844217e249c738f3" providerId="LiveId" clId="{DE9EF6B4-0110-46FE-B042-11C0BFE714EE}" dt="2019-03-31T06:29:25.557" v="1"/>
          <ac:picMkLst>
            <pc:docMk/>
            <pc:sldMk cId="970985681" sldId="642"/>
            <ac:picMk id="2" creationId="{A0F4BF6D-5587-4D95-A035-B6E78B4A3E32}"/>
          </ac:picMkLst>
        </pc:picChg>
      </pc:sldChg>
      <pc:sldChg chg="delSp modTransition modAnim">
        <pc:chgData name="Michael Herman" userId="844217e249c738f3" providerId="LiveId" clId="{DE9EF6B4-0110-46FE-B042-11C0BFE714EE}" dt="2019-03-31T06:29:25.557" v="1"/>
        <pc:sldMkLst>
          <pc:docMk/>
          <pc:sldMk cId="237951367" sldId="643"/>
        </pc:sldMkLst>
        <pc:picChg chg="del">
          <ac:chgData name="Michael Herman" userId="844217e249c738f3" providerId="LiveId" clId="{DE9EF6B4-0110-46FE-B042-11C0BFE714EE}" dt="2019-03-31T06:29:25.557" v="1"/>
          <ac:picMkLst>
            <pc:docMk/>
            <pc:sldMk cId="237951367" sldId="643"/>
            <ac:picMk id="2" creationId="{1967A869-F182-45F2-8AD6-3EA20B461556}"/>
          </ac:picMkLst>
        </pc:picChg>
      </pc:sldChg>
      <pc:sldChg chg="delSp modTransition modAnim">
        <pc:chgData name="Michael Herman" userId="844217e249c738f3" providerId="LiveId" clId="{DE9EF6B4-0110-46FE-B042-11C0BFE714EE}" dt="2019-03-31T06:29:25.557" v="1"/>
        <pc:sldMkLst>
          <pc:docMk/>
          <pc:sldMk cId="4029751319" sldId="644"/>
        </pc:sldMkLst>
        <pc:picChg chg="del">
          <ac:chgData name="Michael Herman" userId="844217e249c738f3" providerId="LiveId" clId="{DE9EF6B4-0110-46FE-B042-11C0BFE714EE}" dt="2019-03-31T06:29:25.557" v="1"/>
          <ac:picMkLst>
            <pc:docMk/>
            <pc:sldMk cId="4029751319" sldId="644"/>
            <ac:picMk id="2" creationId="{62B0CB26-3783-42BE-96A0-00E24C893CA3}"/>
          </ac:picMkLst>
        </pc:picChg>
      </pc:sldChg>
      <pc:sldChg chg="delSp modTransition modAnim">
        <pc:chgData name="Michael Herman" userId="844217e249c738f3" providerId="LiveId" clId="{DE9EF6B4-0110-46FE-B042-11C0BFE714EE}" dt="2019-03-31T06:29:25.557" v="1"/>
        <pc:sldMkLst>
          <pc:docMk/>
          <pc:sldMk cId="4147656119" sldId="645"/>
        </pc:sldMkLst>
        <pc:picChg chg="del">
          <ac:chgData name="Michael Herman" userId="844217e249c738f3" providerId="LiveId" clId="{DE9EF6B4-0110-46FE-B042-11C0BFE714EE}" dt="2019-03-31T06:29:25.557" v="1"/>
          <ac:picMkLst>
            <pc:docMk/>
            <pc:sldMk cId="4147656119" sldId="645"/>
            <ac:picMk id="2" creationId="{FEFD2891-6FC0-43D0-8F46-FDF483E5D527}"/>
          </ac:picMkLst>
        </pc:picChg>
      </pc:sldChg>
      <pc:sldChg chg="delSp modTransition modAnim">
        <pc:chgData name="Michael Herman" userId="844217e249c738f3" providerId="LiveId" clId="{DE9EF6B4-0110-46FE-B042-11C0BFE714EE}" dt="2019-03-31T06:29:25.557" v="1"/>
        <pc:sldMkLst>
          <pc:docMk/>
          <pc:sldMk cId="4168690779" sldId="646"/>
        </pc:sldMkLst>
        <pc:picChg chg="del">
          <ac:chgData name="Michael Herman" userId="844217e249c738f3" providerId="LiveId" clId="{DE9EF6B4-0110-46FE-B042-11C0BFE714EE}" dt="2019-03-31T06:29:25.557" v="1"/>
          <ac:picMkLst>
            <pc:docMk/>
            <pc:sldMk cId="4168690779" sldId="646"/>
            <ac:picMk id="9" creationId="{B07DB802-BFFB-403D-91DC-E3462B928EF4}"/>
          </ac:picMkLst>
        </pc:picChg>
      </pc:sldChg>
      <pc:sldChg chg="delSp modTransition modAnim">
        <pc:chgData name="Michael Herman" userId="844217e249c738f3" providerId="LiveId" clId="{DE9EF6B4-0110-46FE-B042-11C0BFE714EE}" dt="2019-03-31T06:29:25.557" v="1"/>
        <pc:sldMkLst>
          <pc:docMk/>
          <pc:sldMk cId="3487950356" sldId="647"/>
        </pc:sldMkLst>
        <pc:picChg chg="del">
          <ac:chgData name="Michael Herman" userId="844217e249c738f3" providerId="LiveId" clId="{DE9EF6B4-0110-46FE-B042-11C0BFE714EE}" dt="2019-03-31T06:29:25.557" v="1"/>
          <ac:picMkLst>
            <pc:docMk/>
            <pc:sldMk cId="3487950356" sldId="647"/>
            <ac:picMk id="2" creationId="{12103BE3-50FA-46BB-AD2F-FE3321EBCDEE}"/>
          </ac:picMkLst>
        </pc:picChg>
      </pc:sldChg>
      <pc:sldChg chg="delSp modTransition modAnim">
        <pc:chgData name="Michael Herman" userId="844217e249c738f3" providerId="LiveId" clId="{DE9EF6B4-0110-46FE-B042-11C0BFE714EE}" dt="2019-03-31T06:29:25.557" v="1"/>
        <pc:sldMkLst>
          <pc:docMk/>
          <pc:sldMk cId="285291226" sldId="648"/>
        </pc:sldMkLst>
        <pc:picChg chg="del">
          <ac:chgData name="Michael Herman" userId="844217e249c738f3" providerId="LiveId" clId="{DE9EF6B4-0110-46FE-B042-11C0BFE714EE}" dt="2019-03-31T06:29:25.557" v="1"/>
          <ac:picMkLst>
            <pc:docMk/>
            <pc:sldMk cId="285291226" sldId="648"/>
            <ac:picMk id="6" creationId="{64BD044C-127A-4BE7-9FA0-F71FC76E15C3}"/>
          </ac:picMkLst>
        </pc:picChg>
      </pc:sldChg>
      <pc:sldChg chg="delSp modTransition modAnim">
        <pc:chgData name="Michael Herman" userId="844217e249c738f3" providerId="LiveId" clId="{DE9EF6B4-0110-46FE-B042-11C0BFE714EE}" dt="2019-03-31T06:29:25.557" v="1"/>
        <pc:sldMkLst>
          <pc:docMk/>
          <pc:sldMk cId="2534000987" sldId="649"/>
        </pc:sldMkLst>
        <pc:picChg chg="del">
          <ac:chgData name="Michael Herman" userId="844217e249c738f3" providerId="LiveId" clId="{DE9EF6B4-0110-46FE-B042-11C0BFE714EE}" dt="2019-03-31T06:29:25.557" v="1"/>
          <ac:picMkLst>
            <pc:docMk/>
            <pc:sldMk cId="2534000987" sldId="649"/>
            <ac:picMk id="3" creationId="{DF444BD9-DA87-4535-82F7-AABBB6DA0941}"/>
          </ac:picMkLst>
        </pc:picChg>
      </pc:sldChg>
      <pc:sldChg chg="delSp modTransition modAnim">
        <pc:chgData name="Michael Herman" userId="844217e249c738f3" providerId="LiveId" clId="{DE9EF6B4-0110-46FE-B042-11C0BFE714EE}" dt="2019-03-31T06:29:25.557" v="1"/>
        <pc:sldMkLst>
          <pc:docMk/>
          <pc:sldMk cId="782294553" sldId="650"/>
        </pc:sldMkLst>
        <pc:picChg chg="del">
          <ac:chgData name="Michael Herman" userId="844217e249c738f3" providerId="LiveId" clId="{DE9EF6B4-0110-46FE-B042-11C0BFE714EE}" dt="2019-03-31T06:29:25.557" v="1"/>
          <ac:picMkLst>
            <pc:docMk/>
            <pc:sldMk cId="782294553" sldId="650"/>
            <ac:picMk id="3" creationId="{1810B03C-2ED2-4F9F-8508-36ECA75F1FD5}"/>
          </ac:picMkLst>
        </pc:picChg>
      </pc:sldChg>
      <pc:sldChg chg="delSp modTransition modAnim">
        <pc:chgData name="Michael Herman" userId="844217e249c738f3" providerId="LiveId" clId="{DE9EF6B4-0110-46FE-B042-11C0BFE714EE}" dt="2019-03-31T06:29:25.557" v="1"/>
        <pc:sldMkLst>
          <pc:docMk/>
          <pc:sldMk cId="4181066748" sldId="651"/>
        </pc:sldMkLst>
        <pc:picChg chg="del">
          <ac:chgData name="Michael Herman" userId="844217e249c738f3" providerId="LiveId" clId="{DE9EF6B4-0110-46FE-B042-11C0BFE714EE}" dt="2019-03-31T06:29:25.557" v="1"/>
          <ac:picMkLst>
            <pc:docMk/>
            <pc:sldMk cId="4181066748" sldId="651"/>
            <ac:picMk id="3" creationId="{83433513-98CF-4E80-9010-75D0A066C449}"/>
          </ac:picMkLst>
        </pc:picChg>
      </pc:sldChg>
      <pc:sldChg chg="delSp modTransition modAnim">
        <pc:chgData name="Michael Herman" userId="844217e249c738f3" providerId="LiveId" clId="{DE9EF6B4-0110-46FE-B042-11C0BFE714EE}" dt="2019-03-31T06:29:25.557" v="1"/>
        <pc:sldMkLst>
          <pc:docMk/>
          <pc:sldMk cId="2953456029" sldId="652"/>
        </pc:sldMkLst>
        <pc:picChg chg="del">
          <ac:chgData name="Michael Herman" userId="844217e249c738f3" providerId="LiveId" clId="{DE9EF6B4-0110-46FE-B042-11C0BFE714EE}" dt="2019-03-31T06:29:25.557" v="1"/>
          <ac:picMkLst>
            <pc:docMk/>
            <pc:sldMk cId="2953456029" sldId="652"/>
            <ac:picMk id="5" creationId="{576CD73C-49E8-456E-8C14-B00B510A55C2}"/>
          </ac:picMkLst>
        </pc:picChg>
      </pc:sldChg>
      <pc:sldChg chg="delSp modTransition modAnim">
        <pc:chgData name="Michael Herman" userId="844217e249c738f3" providerId="LiveId" clId="{DE9EF6B4-0110-46FE-B042-11C0BFE714EE}" dt="2019-03-31T06:29:25.557" v="1"/>
        <pc:sldMkLst>
          <pc:docMk/>
          <pc:sldMk cId="2359811064" sldId="654"/>
        </pc:sldMkLst>
        <pc:picChg chg="del">
          <ac:chgData name="Michael Herman" userId="844217e249c738f3" providerId="LiveId" clId="{DE9EF6B4-0110-46FE-B042-11C0BFE714EE}" dt="2019-03-31T06:29:25.557" v="1"/>
          <ac:picMkLst>
            <pc:docMk/>
            <pc:sldMk cId="2359811064" sldId="654"/>
            <ac:picMk id="9" creationId="{A7AFCF09-0B9E-40DE-929D-0508455B4128}"/>
          </ac:picMkLst>
        </pc:picChg>
      </pc:sldChg>
      <pc:sldChg chg="delSp modTransition modAnim">
        <pc:chgData name="Michael Herman" userId="844217e249c738f3" providerId="LiveId" clId="{DE9EF6B4-0110-46FE-B042-11C0BFE714EE}" dt="2019-03-31T06:29:25.557" v="1"/>
        <pc:sldMkLst>
          <pc:docMk/>
          <pc:sldMk cId="2675795353" sldId="655"/>
        </pc:sldMkLst>
        <pc:picChg chg="del">
          <ac:chgData name="Michael Herman" userId="844217e249c738f3" providerId="LiveId" clId="{DE9EF6B4-0110-46FE-B042-11C0BFE714EE}" dt="2019-03-31T06:29:25.557" v="1"/>
          <ac:picMkLst>
            <pc:docMk/>
            <pc:sldMk cId="2675795353" sldId="655"/>
            <ac:picMk id="6" creationId="{2B915AB0-2F3E-400F-9C74-ADE0515C557E}"/>
          </ac:picMkLst>
        </pc:picChg>
      </pc:sldChg>
      <pc:sldChg chg="delSp modTransition modAnim">
        <pc:chgData name="Michael Herman" userId="844217e249c738f3" providerId="LiveId" clId="{DE9EF6B4-0110-46FE-B042-11C0BFE714EE}" dt="2019-03-31T06:29:25.557" v="1"/>
        <pc:sldMkLst>
          <pc:docMk/>
          <pc:sldMk cId="786562610" sldId="656"/>
        </pc:sldMkLst>
        <pc:picChg chg="del">
          <ac:chgData name="Michael Herman" userId="844217e249c738f3" providerId="LiveId" clId="{DE9EF6B4-0110-46FE-B042-11C0BFE714EE}" dt="2019-03-31T06:29:25.557" v="1"/>
          <ac:picMkLst>
            <pc:docMk/>
            <pc:sldMk cId="786562610" sldId="656"/>
            <ac:picMk id="7" creationId="{C477BE48-4E8D-4DF3-A1AD-ABC6DD508E4B}"/>
          </ac:picMkLst>
        </pc:picChg>
      </pc:sldChg>
      <pc:sldChg chg="delSp modTransition modAnim">
        <pc:chgData name="Michael Herman" userId="844217e249c738f3" providerId="LiveId" clId="{DE9EF6B4-0110-46FE-B042-11C0BFE714EE}" dt="2019-03-31T06:29:25.557" v="1"/>
        <pc:sldMkLst>
          <pc:docMk/>
          <pc:sldMk cId="3543357993" sldId="657"/>
        </pc:sldMkLst>
        <pc:picChg chg="del">
          <ac:chgData name="Michael Herman" userId="844217e249c738f3" providerId="LiveId" clId="{DE9EF6B4-0110-46FE-B042-11C0BFE714EE}" dt="2019-03-31T06:29:25.557" v="1"/>
          <ac:picMkLst>
            <pc:docMk/>
            <pc:sldMk cId="3543357993" sldId="657"/>
            <ac:picMk id="9" creationId="{0C797306-6DE6-45E5-A40C-7FCBEAA0C9AC}"/>
          </ac:picMkLst>
        </pc:picChg>
      </pc:sldChg>
      <pc:sldChg chg="delSp modTransition modAnim">
        <pc:chgData name="Michael Herman" userId="844217e249c738f3" providerId="LiveId" clId="{DE9EF6B4-0110-46FE-B042-11C0BFE714EE}" dt="2019-03-31T06:29:25.557" v="1"/>
        <pc:sldMkLst>
          <pc:docMk/>
          <pc:sldMk cId="3801538930" sldId="658"/>
        </pc:sldMkLst>
        <pc:picChg chg="del">
          <ac:chgData name="Michael Herman" userId="844217e249c738f3" providerId="LiveId" clId="{DE9EF6B4-0110-46FE-B042-11C0BFE714EE}" dt="2019-03-31T06:29:25.557" v="1"/>
          <ac:picMkLst>
            <pc:docMk/>
            <pc:sldMk cId="3801538930" sldId="658"/>
            <ac:picMk id="9" creationId="{101A4D76-B009-4647-A3D0-7A98EF99A45D}"/>
          </ac:picMkLst>
        </pc:picChg>
      </pc:sldChg>
      <pc:sldChg chg="delSp modTransition modAnim">
        <pc:chgData name="Michael Herman" userId="844217e249c738f3" providerId="LiveId" clId="{DE9EF6B4-0110-46FE-B042-11C0BFE714EE}" dt="2019-03-31T06:29:25.557" v="1"/>
        <pc:sldMkLst>
          <pc:docMk/>
          <pc:sldMk cId="1893188388" sldId="659"/>
        </pc:sldMkLst>
        <pc:picChg chg="del">
          <ac:chgData name="Michael Herman" userId="844217e249c738f3" providerId="LiveId" clId="{DE9EF6B4-0110-46FE-B042-11C0BFE714EE}" dt="2019-03-31T06:29:25.557" v="1"/>
          <ac:picMkLst>
            <pc:docMk/>
            <pc:sldMk cId="1893188388" sldId="659"/>
            <ac:picMk id="9" creationId="{8BD08AB3-9CA5-40AE-B560-CAA67EB76776}"/>
          </ac:picMkLst>
        </pc:picChg>
      </pc:sldChg>
      <pc:sldChg chg="delSp modTransition modAnim">
        <pc:chgData name="Michael Herman" userId="844217e249c738f3" providerId="LiveId" clId="{DE9EF6B4-0110-46FE-B042-11C0BFE714EE}" dt="2019-03-31T06:29:25.557" v="1"/>
        <pc:sldMkLst>
          <pc:docMk/>
          <pc:sldMk cId="2322566956" sldId="660"/>
        </pc:sldMkLst>
        <pc:picChg chg="del">
          <ac:chgData name="Michael Herman" userId="844217e249c738f3" providerId="LiveId" clId="{DE9EF6B4-0110-46FE-B042-11C0BFE714EE}" dt="2019-03-31T06:29:25.557" v="1"/>
          <ac:picMkLst>
            <pc:docMk/>
            <pc:sldMk cId="2322566956" sldId="660"/>
            <ac:picMk id="7" creationId="{B0C733CA-E0F1-4B32-BBF9-1C4313619097}"/>
          </ac:picMkLst>
        </pc:picChg>
      </pc:sldChg>
      <pc:sldChg chg="delSp modTransition modAnim">
        <pc:chgData name="Michael Herman" userId="844217e249c738f3" providerId="LiveId" clId="{DE9EF6B4-0110-46FE-B042-11C0BFE714EE}" dt="2019-03-31T06:29:25.557" v="1"/>
        <pc:sldMkLst>
          <pc:docMk/>
          <pc:sldMk cId="1389824391" sldId="661"/>
        </pc:sldMkLst>
        <pc:picChg chg="del">
          <ac:chgData name="Michael Herman" userId="844217e249c738f3" providerId="LiveId" clId="{DE9EF6B4-0110-46FE-B042-11C0BFE714EE}" dt="2019-03-31T06:29:25.557" v="1"/>
          <ac:picMkLst>
            <pc:docMk/>
            <pc:sldMk cId="1389824391" sldId="661"/>
            <ac:picMk id="7" creationId="{21F8E572-4B0B-4381-89AC-33B93AF96D26}"/>
          </ac:picMkLst>
        </pc:picChg>
      </pc:sldChg>
      <pc:sldChg chg="delSp modTransition modAnim">
        <pc:chgData name="Michael Herman" userId="844217e249c738f3" providerId="LiveId" clId="{DE9EF6B4-0110-46FE-B042-11C0BFE714EE}" dt="2019-03-31T06:29:25.557" v="1"/>
        <pc:sldMkLst>
          <pc:docMk/>
          <pc:sldMk cId="1111630004" sldId="662"/>
        </pc:sldMkLst>
        <pc:picChg chg="del">
          <ac:chgData name="Michael Herman" userId="844217e249c738f3" providerId="LiveId" clId="{DE9EF6B4-0110-46FE-B042-11C0BFE714EE}" dt="2019-03-31T06:29:25.557" v="1"/>
          <ac:picMkLst>
            <pc:docMk/>
            <pc:sldMk cId="1111630004" sldId="662"/>
            <ac:picMk id="6" creationId="{D1AB92A2-B798-4EB4-B134-6097E01BF325}"/>
          </ac:picMkLst>
        </pc:picChg>
      </pc:sldChg>
      <pc:sldChg chg="delSp modTransition modAnim">
        <pc:chgData name="Michael Herman" userId="844217e249c738f3" providerId="LiveId" clId="{DE9EF6B4-0110-46FE-B042-11C0BFE714EE}" dt="2019-03-31T06:29:25.557" v="1"/>
        <pc:sldMkLst>
          <pc:docMk/>
          <pc:sldMk cId="324994169" sldId="663"/>
        </pc:sldMkLst>
        <pc:picChg chg="del">
          <ac:chgData name="Michael Herman" userId="844217e249c738f3" providerId="LiveId" clId="{DE9EF6B4-0110-46FE-B042-11C0BFE714EE}" dt="2019-03-31T06:29:25.557" v="1"/>
          <ac:picMkLst>
            <pc:docMk/>
            <pc:sldMk cId="324994169" sldId="663"/>
            <ac:picMk id="2" creationId="{C8112BC2-05A3-4F60-BC9B-A4C8CCA478C6}"/>
          </ac:picMkLst>
        </pc:picChg>
      </pc:sldChg>
      <pc:sldChg chg="delSp modTransition modAnim">
        <pc:chgData name="Michael Herman" userId="844217e249c738f3" providerId="LiveId" clId="{DE9EF6B4-0110-46FE-B042-11C0BFE714EE}" dt="2019-03-31T06:29:25.557" v="1"/>
        <pc:sldMkLst>
          <pc:docMk/>
          <pc:sldMk cId="2982924765" sldId="665"/>
        </pc:sldMkLst>
        <pc:picChg chg="del">
          <ac:chgData name="Michael Herman" userId="844217e249c738f3" providerId="LiveId" clId="{DE9EF6B4-0110-46FE-B042-11C0BFE714EE}" dt="2019-03-31T06:29:25.557" v="1"/>
          <ac:picMkLst>
            <pc:docMk/>
            <pc:sldMk cId="2982924765" sldId="665"/>
            <ac:picMk id="2" creationId="{2E498588-A6C4-4828-A3D9-7695811A67BA}"/>
          </ac:picMkLst>
        </pc:picChg>
      </pc:sldChg>
      <pc:sldChg chg="delSp modTransition modAnim">
        <pc:chgData name="Michael Herman" userId="844217e249c738f3" providerId="LiveId" clId="{DE9EF6B4-0110-46FE-B042-11C0BFE714EE}" dt="2019-03-31T06:29:25.557" v="1"/>
        <pc:sldMkLst>
          <pc:docMk/>
          <pc:sldMk cId="2083037267" sldId="666"/>
        </pc:sldMkLst>
        <pc:picChg chg="del">
          <ac:chgData name="Michael Herman" userId="844217e249c738f3" providerId="LiveId" clId="{DE9EF6B4-0110-46FE-B042-11C0BFE714EE}" dt="2019-03-31T06:29:25.557" v="1"/>
          <ac:picMkLst>
            <pc:docMk/>
            <pc:sldMk cId="2083037267" sldId="666"/>
            <ac:picMk id="2" creationId="{5326CC3A-3E37-41AC-A81D-5381396D91AA}"/>
          </ac:picMkLst>
        </pc:picChg>
      </pc:sldChg>
      <pc:sldChg chg="delSp modTransition modAnim">
        <pc:chgData name="Michael Herman" userId="844217e249c738f3" providerId="LiveId" clId="{DE9EF6B4-0110-46FE-B042-11C0BFE714EE}" dt="2019-03-31T06:29:25.557" v="1"/>
        <pc:sldMkLst>
          <pc:docMk/>
          <pc:sldMk cId="1493803401" sldId="667"/>
        </pc:sldMkLst>
        <pc:picChg chg="del">
          <ac:chgData name="Michael Herman" userId="844217e249c738f3" providerId="LiveId" clId="{DE9EF6B4-0110-46FE-B042-11C0BFE714EE}" dt="2019-03-31T06:29:25.557" v="1"/>
          <ac:picMkLst>
            <pc:docMk/>
            <pc:sldMk cId="1493803401" sldId="667"/>
            <ac:picMk id="6" creationId="{0D5C5767-5C67-421D-B09C-1D066264E16F}"/>
          </ac:picMkLst>
        </pc:picChg>
      </pc:sldChg>
      <pc:sldChg chg="delSp modTransition modAnim">
        <pc:chgData name="Michael Herman" userId="844217e249c738f3" providerId="LiveId" clId="{DE9EF6B4-0110-46FE-B042-11C0BFE714EE}" dt="2019-03-31T06:29:25.557" v="1"/>
        <pc:sldMkLst>
          <pc:docMk/>
          <pc:sldMk cId="3120980066" sldId="668"/>
        </pc:sldMkLst>
        <pc:picChg chg="del">
          <ac:chgData name="Michael Herman" userId="844217e249c738f3" providerId="LiveId" clId="{DE9EF6B4-0110-46FE-B042-11C0BFE714EE}" dt="2019-03-31T06:29:25.557" v="1"/>
          <ac:picMkLst>
            <pc:docMk/>
            <pc:sldMk cId="3120980066" sldId="668"/>
            <ac:picMk id="7" creationId="{7A55727A-6713-409E-AC46-4BF637A1BD82}"/>
          </ac:picMkLst>
        </pc:picChg>
      </pc:sldChg>
      <pc:sldChg chg="delSp modTransition modAnim">
        <pc:chgData name="Michael Herman" userId="844217e249c738f3" providerId="LiveId" clId="{DE9EF6B4-0110-46FE-B042-11C0BFE714EE}" dt="2019-03-31T06:29:25.557" v="1"/>
        <pc:sldMkLst>
          <pc:docMk/>
          <pc:sldMk cId="623018135" sldId="669"/>
        </pc:sldMkLst>
        <pc:picChg chg="del">
          <ac:chgData name="Michael Herman" userId="844217e249c738f3" providerId="LiveId" clId="{DE9EF6B4-0110-46FE-B042-11C0BFE714EE}" dt="2019-03-31T06:29:25.557" v="1"/>
          <ac:picMkLst>
            <pc:docMk/>
            <pc:sldMk cId="623018135" sldId="669"/>
            <ac:picMk id="7" creationId="{08B6D5EE-AE73-4A20-A28D-B24892227BCD}"/>
          </ac:picMkLst>
        </pc:picChg>
      </pc:sldChg>
      <pc:sldChg chg="delSp modTransition modAnim">
        <pc:chgData name="Michael Herman" userId="844217e249c738f3" providerId="LiveId" clId="{DE9EF6B4-0110-46FE-B042-11C0BFE714EE}" dt="2019-03-31T06:29:25.557" v="1"/>
        <pc:sldMkLst>
          <pc:docMk/>
          <pc:sldMk cId="3852529079" sldId="670"/>
        </pc:sldMkLst>
        <pc:picChg chg="del">
          <ac:chgData name="Michael Herman" userId="844217e249c738f3" providerId="LiveId" clId="{DE9EF6B4-0110-46FE-B042-11C0BFE714EE}" dt="2019-03-31T06:29:25.557" v="1"/>
          <ac:picMkLst>
            <pc:docMk/>
            <pc:sldMk cId="3852529079" sldId="670"/>
            <ac:picMk id="4" creationId="{8BB400B5-57D7-4294-8B2A-366F44B05433}"/>
          </ac:picMkLst>
        </pc:picChg>
      </pc:sldChg>
      <pc:sldChg chg="delSp modTransition modAnim">
        <pc:chgData name="Michael Herman" userId="844217e249c738f3" providerId="LiveId" clId="{DE9EF6B4-0110-46FE-B042-11C0BFE714EE}" dt="2019-03-31T06:29:25.557" v="1"/>
        <pc:sldMkLst>
          <pc:docMk/>
          <pc:sldMk cId="3342772727" sldId="671"/>
        </pc:sldMkLst>
        <pc:picChg chg="del">
          <ac:chgData name="Michael Herman" userId="844217e249c738f3" providerId="LiveId" clId="{DE9EF6B4-0110-46FE-B042-11C0BFE714EE}" dt="2019-03-31T06:29:25.557" v="1"/>
          <ac:picMkLst>
            <pc:docMk/>
            <pc:sldMk cId="3342772727" sldId="671"/>
            <ac:picMk id="6" creationId="{CD0107A1-164E-42F5-A3CB-58E8AE3881DD}"/>
          </ac:picMkLst>
        </pc:picChg>
      </pc:sldChg>
      <pc:sldChg chg="delSp modTransition modAnim">
        <pc:chgData name="Michael Herman" userId="844217e249c738f3" providerId="LiveId" clId="{DE9EF6B4-0110-46FE-B042-11C0BFE714EE}" dt="2019-03-31T06:29:25.557" v="1"/>
        <pc:sldMkLst>
          <pc:docMk/>
          <pc:sldMk cId="2622659188" sldId="672"/>
        </pc:sldMkLst>
        <pc:picChg chg="del">
          <ac:chgData name="Michael Herman" userId="844217e249c738f3" providerId="LiveId" clId="{DE9EF6B4-0110-46FE-B042-11C0BFE714EE}" dt="2019-03-31T06:29:25.557" v="1"/>
          <ac:picMkLst>
            <pc:docMk/>
            <pc:sldMk cId="2622659188" sldId="672"/>
            <ac:picMk id="5" creationId="{FE022B22-A0C5-4E6D-AF5C-5AF6650E4C44}"/>
          </ac:picMkLst>
        </pc:picChg>
      </pc:sldChg>
      <pc:sldChg chg="delSp modTransition modAnim">
        <pc:chgData name="Michael Herman" userId="844217e249c738f3" providerId="LiveId" clId="{DE9EF6B4-0110-46FE-B042-11C0BFE714EE}" dt="2019-03-31T06:29:25.557" v="1"/>
        <pc:sldMkLst>
          <pc:docMk/>
          <pc:sldMk cId="1464577982" sldId="673"/>
        </pc:sldMkLst>
        <pc:picChg chg="del">
          <ac:chgData name="Michael Herman" userId="844217e249c738f3" providerId="LiveId" clId="{DE9EF6B4-0110-46FE-B042-11C0BFE714EE}" dt="2019-03-31T06:29:25.557" v="1"/>
          <ac:picMkLst>
            <pc:docMk/>
            <pc:sldMk cId="1464577982" sldId="673"/>
            <ac:picMk id="7" creationId="{750CA3CD-EA98-4CE2-8654-4D4B36B345F2}"/>
          </ac:picMkLst>
        </pc:picChg>
      </pc:sldChg>
      <pc:sldChg chg="delSp modTransition modAnim">
        <pc:chgData name="Michael Herman" userId="844217e249c738f3" providerId="LiveId" clId="{DE9EF6B4-0110-46FE-B042-11C0BFE714EE}" dt="2019-03-31T06:29:25.557" v="1"/>
        <pc:sldMkLst>
          <pc:docMk/>
          <pc:sldMk cId="45754001" sldId="674"/>
        </pc:sldMkLst>
        <pc:picChg chg="del">
          <ac:chgData name="Michael Herman" userId="844217e249c738f3" providerId="LiveId" clId="{DE9EF6B4-0110-46FE-B042-11C0BFE714EE}" dt="2019-03-31T06:29:25.557" v="1"/>
          <ac:picMkLst>
            <pc:docMk/>
            <pc:sldMk cId="45754001" sldId="674"/>
            <ac:picMk id="7" creationId="{B8092A36-4F13-4A6C-AF51-CF76815CE45A}"/>
          </ac:picMkLst>
        </pc:picChg>
      </pc:sldChg>
      <pc:sldChg chg="delSp modTransition modAnim">
        <pc:chgData name="Michael Herman" userId="844217e249c738f3" providerId="LiveId" clId="{DE9EF6B4-0110-46FE-B042-11C0BFE714EE}" dt="2019-03-31T06:29:25.557" v="1"/>
        <pc:sldMkLst>
          <pc:docMk/>
          <pc:sldMk cId="3946148937" sldId="675"/>
        </pc:sldMkLst>
        <pc:picChg chg="del">
          <ac:chgData name="Michael Herman" userId="844217e249c738f3" providerId="LiveId" clId="{DE9EF6B4-0110-46FE-B042-11C0BFE714EE}" dt="2019-03-31T06:29:25.557" v="1"/>
          <ac:picMkLst>
            <pc:docMk/>
            <pc:sldMk cId="3946148937" sldId="675"/>
            <ac:picMk id="9" creationId="{C1B85A03-7D65-4D20-928C-FABB4CE54167}"/>
          </ac:picMkLst>
        </pc:picChg>
      </pc:sldChg>
      <pc:sldChg chg="delSp modTransition modAnim">
        <pc:chgData name="Michael Herman" userId="844217e249c738f3" providerId="LiveId" clId="{DE9EF6B4-0110-46FE-B042-11C0BFE714EE}" dt="2019-03-31T06:29:25.557" v="1"/>
        <pc:sldMkLst>
          <pc:docMk/>
          <pc:sldMk cId="3564194693" sldId="676"/>
        </pc:sldMkLst>
        <pc:picChg chg="del">
          <ac:chgData name="Michael Herman" userId="844217e249c738f3" providerId="LiveId" clId="{DE9EF6B4-0110-46FE-B042-11C0BFE714EE}" dt="2019-03-31T06:29:25.557" v="1"/>
          <ac:picMkLst>
            <pc:docMk/>
            <pc:sldMk cId="3564194693" sldId="676"/>
            <ac:picMk id="5" creationId="{B43661FE-8E04-4E24-8C7A-A24D4AFFD5A0}"/>
          </ac:picMkLst>
        </pc:picChg>
      </pc:sldChg>
      <pc:sldChg chg="delSp modTransition modAnim">
        <pc:chgData name="Michael Herman" userId="844217e249c738f3" providerId="LiveId" clId="{DE9EF6B4-0110-46FE-B042-11C0BFE714EE}" dt="2019-03-31T06:29:25.557" v="1"/>
        <pc:sldMkLst>
          <pc:docMk/>
          <pc:sldMk cId="814101539" sldId="679"/>
        </pc:sldMkLst>
        <pc:picChg chg="del">
          <ac:chgData name="Michael Herman" userId="844217e249c738f3" providerId="LiveId" clId="{DE9EF6B4-0110-46FE-B042-11C0BFE714EE}" dt="2019-03-31T06:29:25.557" v="1"/>
          <ac:picMkLst>
            <pc:docMk/>
            <pc:sldMk cId="814101539" sldId="679"/>
            <ac:picMk id="7" creationId="{D50ADB6B-34C8-48AC-AD49-48C550430863}"/>
          </ac:picMkLst>
        </pc:picChg>
      </pc:sldChg>
      <pc:sldChg chg="delSp modTransition modAnim">
        <pc:chgData name="Michael Herman" userId="844217e249c738f3" providerId="LiveId" clId="{DE9EF6B4-0110-46FE-B042-11C0BFE714EE}" dt="2019-03-31T06:29:25.557" v="1"/>
        <pc:sldMkLst>
          <pc:docMk/>
          <pc:sldMk cId="2675321408" sldId="682"/>
        </pc:sldMkLst>
        <pc:picChg chg="del">
          <ac:chgData name="Michael Herman" userId="844217e249c738f3" providerId="LiveId" clId="{DE9EF6B4-0110-46FE-B042-11C0BFE714EE}" dt="2019-03-31T06:29:25.557" v="1"/>
          <ac:picMkLst>
            <pc:docMk/>
            <pc:sldMk cId="2675321408" sldId="682"/>
            <ac:picMk id="19" creationId="{9B85877C-98A8-4EEA-872B-D68B80673B4F}"/>
          </ac:picMkLst>
        </pc:picChg>
      </pc:sldChg>
      <pc:sldChg chg="delSp modTransition modAnim">
        <pc:chgData name="Michael Herman" userId="844217e249c738f3" providerId="LiveId" clId="{DE9EF6B4-0110-46FE-B042-11C0BFE714EE}" dt="2019-03-31T06:29:25.557" v="1"/>
        <pc:sldMkLst>
          <pc:docMk/>
          <pc:sldMk cId="386678892" sldId="684"/>
        </pc:sldMkLst>
        <pc:picChg chg="del">
          <ac:chgData name="Michael Herman" userId="844217e249c738f3" providerId="LiveId" clId="{DE9EF6B4-0110-46FE-B042-11C0BFE714EE}" dt="2019-03-31T06:29:25.557" v="1"/>
          <ac:picMkLst>
            <pc:docMk/>
            <pc:sldMk cId="386678892" sldId="684"/>
            <ac:picMk id="3" creationId="{CE340CA3-4CEA-434F-8328-DBE618EB7C5B}"/>
          </ac:picMkLst>
        </pc:picChg>
      </pc:sldChg>
      <pc:sldChg chg="delSp modTransition modAnim">
        <pc:chgData name="Michael Herman" userId="844217e249c738f3" providerId="LiveId" clId="{DE9EF6B4-0110-46FE-B042-11C0BFE714EE}" dt="2019-03-31T06:29:25.557" v="1"/>
        <pc:sldMkLst>
          <pc:docMk/>
          <pc:sldMk cId="3157514643" sldId="686"/>
        </pc:sldMkLst>
        <pc:picChg chg="del">
          <ac:chgData name="Michael Herman" userId="844217e249c738f3" providerId="LiveId" clId="{DE9EF6B4-0110-46FE-B042-11C0BFE714EE}" dt="2019-03-31T06:29:25.557" v="1"/>
          <ac:picMkLst>
            <pc:docMk/>
            <pc:sldMk cId="3157514643" sldId="686"/>
            <ac:picMk id="7" creationId="{750CA3CD-EA98-4CE2-8654-4D4B36B345F2}"/>
          </ac:picMkLst>
        </pc:picChg>
      </pc:sldChg>
      <pc:sldChg chg="delSp modTransition modAnim">
        <pc:chgData name="Michael Herman" userId="844217e249c738f3" providerId="LiveId" clId="{DE9EF6B4-0110-46FE-B042-11C0BFE714EE}" dt="2019-03-31T06:29:25.557" v="1"/>
        <pc:sldMkLst>
          <pc:docMk/>
          <pc:sldMk cId="4183070150" sldId="687"/>
        </pc:sldMkLst>
        <pc:picChg chg="del">
          <ac:chgData name="Michael Herman" userId="844217e249c738f3" providerId="LiveId" clId="{DE9EF6B4-0110-46FE-B042-11C0BFE714EE}" dt="2019-03-31T06:29:25.557" v="1"/>
          <ac:picMkLst>
            <pc:docMk/>
            <pc:sldMk cId="4183070150" sldId="687"/>
            <ac:picMk id="7" creationId="{D50ADB6B-34C8-48AC-AD49-48C550430863}"/>
          </ac:picMkLst>
        </pc:picChg>
      </pc:sldChg>
      <pc:sldChg chg="delSp modTransition modAnim">
        <pc:chgData name="Michael Herman" userId="844217e249c738f3" providerId="LiveId" clId="{DE9EF6B4-0110-46FE-B042-11C0BFE714EE}" dt="2019-03-31T06:29:25.557" v="1"/>
        <pc:sldMkLst>
          <pc:docMk/>
          <pc:sldMk cId="1748968162" sldId="688"/>
        </pc:sldMkLst>
        <pc:picChg chg="del">
          <ac:chgData name="Michael Herman" userId="844217e249c738f3" providerId="LiveId" clId="{DE9EF6B4-0110-46FE-B042-11C0BFE714EE}" dt="2019-03-31T06:29:25.557" v="1"/>
          <ac:picMkLst>
            <pc:docMk/>
            <pc:sldMk cId="1748968162" sldId="688"/>
            <ac:picMk id="7" creationId="{23263F1D-A59A-48E5-AEAD-DE3C80A36D52}"/>
          </ac:picMkLst>
        </pc:picChg>
      </pc:sldChg>
      <pc:sldChg chg="delSp modTransition modAnim">
        <pc:chgData name="Michael Herman" userId="844217e249c738f3" providerId="LiveId" clId="{DE9EF6B4-0110-46FE-B042-11C0BFE714EE}" dt="2019-03-31T06:29:25.557" v="1"/>
        <pc:sldMkLst>
          <pc:docMk/>
          <pc:sldMk cId="492238913" sldId="689"/>
        </pc:sldMkLst>
        <pc:picChg chg="del">
          <ac:chgData name="Michael Herman" userId="844217e249c738f3" providerId="LiveId" clId="{DE9EF6B4-0110-46FE-B042-11C0BFE714EE}" dt="2019-03-31T06:29:25.557" v="1"/>
          <ac:picMkLst>
            <pc:docMk/>
            <pc:sldMk cId="492238913" sldId="689"/>
            <ac:picMk id="8" creationId="{884CBAFE-37AD-4959-95BB-C9A776CA21B2}"/>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B4AB124-E393-4774-876C-6DE34449BB95}" type="datetimeFigureOut">
              <a:rPr lang="en-US" smtClean="0"/>
              <a:t>3/30/2019</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438D1F4-A4C0-46ED-9389-425536AC7EFF}" type="slidenum">
              <a:rPr lang="en-US" smtClean="0"/>
              <a:t>‹#›</a:t>
            </a:fld>
            <a:endParaRPr lang="en-US" dirty="0"/>
          </a:p>
        </p:txBody>
      </p:sp>
    </p:spTree>
    <p:extLst>
      <p:ext uri="{BB962C8B-B14F-4D97-AF65-F5344CB8AC3E}">
        <p14:creationId xmlns:p14="http://schemas.microsoft.com/office/powerpoint/2010/main" val="27248335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t>* Makes false assumption that each Agent message has a `did` associated with it.</a:t>
            </a:r>
          </a:p>
          <a:p>
            <a:endParaRPr lang="en-US" dirty="0"/>
          </a:p>
        </p:txBody>
      </p:sp>
      <p:sp>
        <p:nvSpPr>
          <p:cNvPr id="4" name="Slide Number Placeholder 3"/>
          <p:cNvSpPr>
            <a:spLocks noGrp="1"/>
          </p:cNvSpPr>
          <p:nvPr>
            <p:ph type="sldNum" sz="quarter" idx="5"/>
          </p:nvPr>
        </p:nvSpPr>
        <p:spPr/>
        <p:txBody>
          <a:bodyPr/>
          <a:lstStyle/>
          <a:p>
            <a:fld id="{7438D1F4-A4C0-46ED-9389-425536AC7EFF}" type="slidenum">
              <a:rPr lang="en-US" smtClean="0"/>
              <a:t>4</a:t>
            </a:fld>
            <a:endParaRPr lang="en-US" dirty="0"/>
          </a:p>
        </p:txBody>
      </p:sp>
    </p:spTree>
    <p:extLst>
      <p:ext uri="{BB962C8B-B14F-4D97-AF65-F5344CB8AC3E}">
        <p14:creationId xmlns:p14="http://schemas.microsoft.com/office/powerpoint/2010/main" val="2725921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t>* Makes false assumption that each Agent message has a `did` associated with it.</a:t>
            </a:r>
          </a:p>
          <a:p>
            <a:endParaRPr lang="en-US" dirty="0"/>
          </a:p>
        </p:txBody>
      </p:sp>
      <p:sp>
        <p:nvSpPr>
          <p:cNvPr id="4" name="Slide Number Placeholder 3"/>
          <p:cNvSpPr>
            <a:spLocks noGrp="1"/>
          </p:cNvSpPr>
          <p:nvPr>
            <p:ph type="sldNum" sz="quarter" idx="5"/>
          </p:nvPr>
        </p:nvSpPr>
        <p:spPr/>
        <p:txBody>
          <a:bodyPr/>
          <a:lstStyle/>
          <a:p>
            <a:fld id="{7438D1F4-A4C0-46ED-9389-425536AC7EFF}" type="slidenum">
              <a:rPr lang="en-US" smtClean="0"/>
              <a:t>45</a:t>
            </a:fld>
            <a:endParaRPr lang="en-US" dirty="0"/>
          </a:p>
        </p:txBody>
      </p:sp>
    </p:spTree>
    <p:extLst>
      <p:ext uri="{BB962C8B-B14F-4D97-AF65-F5344CB8AC3E}">
        <p14:creationId xmlns:p14="http://schemas.microsoft.com/office/powerpoint/2010/main" val="27189005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40712" y="1258005"/>
            <a:ext cx="12241477" cy="3602126"/>
          </a:xfrm>
        </p:spPr>
        <p:txBody>
          <a:bodyPr bIns="0" anchor="b">
            <a:normAutofit/>
          </a:bodyPr>
          <a:lstStyle>
            <a:lvl1pPr algn="l">
              <a:defRPr sz="9354"/>
            </a:lvl1pPr>
          </a:lstStyle>
          <a:p>
            <a:r>
              <a:rPr lang="en-US"/>
              <a:t>Click to edit Master title style</a:t>
            </a:r>
            <a:endParaRPr lang="en-US" dirty="0"/>
          </a:p>
        </p:txBody>
      </p:sp>
      <p:sp>
        <p:nvSpPr>
          <p:cNvPr id="3" name="Subtitle 2"/>
          <p:cNvSpPr>
            <a:spLocks noGrp="1"/>
          </p:cNvSpPr>
          <p:nvPr>
            <p:ph type="subTitle" idx="1"/>
          </p:nvPr>
        </p:nvSpPr>
        <p:spPr>
          <a:xfrm>
            <a:off x="740713" y="5125850"/>
            <a:ext cx="12241475" cy="1385642"/>
          </a:xfrm>
        </p:spPr>
        <p:txBody>
          <a:bodyPr tIns="91440" bIns="91440">
            <a:normAutofit/>
          </a:bodyPr>
          <a:lstStyle>
            <a:lvl1pPr marL="0" indent="0" algn="l">
              <a:buNone/>
              <a:defRPr sz="2551" b="0" cap="all" baseline="0">
                <a:solidFill>
                  <a:schemeClr val="tx1"/>
                </a:solidFill>
              </a:defRPr>
            </a:lvl1pPr>
            <a:lvl2pPr marL="647990" indent="0" algn="ctr">
              <a:buNone/>
              <a:defRPr sz="2551"/>
            </a:lvl2pPr>
            <a:lvl3pPr marL="1295979" indent="0" algn="ctr">
              <a:buNone/>
              <a:defRPr sz="2551"/>
            </a:lvl3pPr>
            <a:lvl4pPr marL="1943969" indent="0" algn="ctr">
              <a:buNone/>
              <a:defRPr sz="2268"/>
            </a:lvl4pPr>
            <a:lvl5pPr marL="2591958" indent="0" algn="ctr">
              <a:buNone/>
              <a:defRPr sz="2268"/>
            </a:lvl5pPr>
            <a:lvl6pPr marL="3239948" indent="0" algn="ctr">
              <a:buNone/>
              <a:defRPr sz="2268"/>
            </a:lvl6pPr>
            <a:lvl7pPr marL="3887937" indent="0" algn="ctr">
              <a:buNone/>
              <a:defRPr sz="2268"/>
            </a:lvl7pPr>
            <a:lvl8pPr marL="4535927" indent="0" algn="ctr">
              <a:buNone/>
              <a:defRPr sz="2268"/>
            </a:lvl8pPr>
            <a:lvl9pPr marL="5183916" indent="0" algn="ctr">
              <a:buNone/>
              <a:defRPr sz="2268"/>
            </a:lvl9pPr>
          </a:lstStyle>
          <a:p>
            <a:r>
              <a:rPr lang="en-US"/>
              <a:t>Click to edit Master subtitle style</a:t>
            </a:r>
            <a:endParaRPr lang="en-US" dirty="0"/>
          </a:p>
        </p:txBody>
      </p:sp>
      <p:cxnSp>
        <p:nvCxnSpPr>
          <p:cNvPr id="15" name="Straight Connector 14"/>
          <p:cNvCxnSpPr>
            <a:cxnSpLocks/>
          </p:cNvCxnSpPr>
          <p:nvPr/>
        </p:nvCxnSpPr>
        <p:spPr>
          <a:xfrm>
            <a:off x="740713" y="5122076"/>
            <a:ext cx="16194737"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7" name="Slide Number Placeholder 5">
            <a:extLst>
              <a:ext uri="{FF2B5EF4-FFF2-40B4-BE49-F238E27FC236}">
                <a16:creationId xmlns:a16="http://schemas.microsoft.com/office/drawing/2014/main" id="{0B428C78-5767-4C6B-9C6A-9D1C4C342D54}"/>
              </a:ext>
            </a:extLst>
          </p:cNvPr>
          <p:cNvSpPr>
            <a:spLocks noGrp="1"/>
          </p:cNvSpPr>
          <p:nvPr>
            <p:ph type="sldNum" sz="quarter" idx="12"/>
          </p:nvPr>
        </p:nvSpPr>
        <p:spPr>
          <a:xfrm>
            <a:off x="704850" y="9019514"/>
            <a:ext cx="1168522" cy="436743"/>
          </a:xfrm>
        </p:spPr>
        <p:txBody>
          <a:bodyPr vert="horz" lIns="91440" tIns="45720" rIns="91440" bIns="45720" rtlCol="0" anchor="ctr"/>
          <a:lstStyle>
            <a:lvl1pPr>
              <a:defRPr lang="en-CA" sz="1417" smtClean="0">
                <a:solidFill>
                  <a:schemeClr val="bg1"/>
                </a:solidFill>
              </a:defRPr>
            </a:lvl1pPr>
          </a:lstStyle>
          <a:p>
            <a:pPr algn="l"/>
            <a:fld id="{0B5C67D1-9F66-4BC1-9BEC-73C07D7C9B6B}" type="slidenum">
              <a:rPr lang="en-US" smtClean="0"/>
              <a:pPr algn="l"/>
              <a:t>‹#›</a:t>
            </a:fld>
            <a:endParaRPr lang="en-US" dirty="0"/>
          </a:p>
        </p:txBody>
      </p:sp>
      <p:sp>
        <p:nvSpPr>
          <p:cNvPr id="9" name="Footer Placeholder 4">
            <a:extLst>
              <a:ext uri="{FF2B5EF4-FFF2-40B4-BE49-F238E27FC236}">
                <a16:creationId xmlns:a16="http://schemas.microsoft.com/office/drawing/2014/main" id="{64E1273D-8FA4-4223-BF2F-89608B92025C}"/>
              </a:ext>
            </a:extLst>
          </p:cNvPr>
          <p:cNvSpPr txBox="1">
            <a:spLocks/>
          </p:cNvSpPr>
          <p:nvPr userDrawn="1"/>
        </p:nvSpPr>
        <p:spPr>
          <a:xfrm>
            <a:off x="2114550" y="9019515"/>
            <a:ext cx="8360017" cy="436742"/>
          </a:xfrm>
          <a:prstGeom prst="rect">
            <a:avLst/>
          </a:prstGeom>
        </p:spPr>
        <p:txBody>
          <a:bodyPr vert="horz" lIns="91440" tIns="45720" rIns="91440" bIns="45720" rtlCol="0" anchor="ctr"/>
          <a:lstStyle>
            <a:defPPr>
              <a:defRPr lang="en-US"/>
            </a:defPPr>
            <a:lvl1pPr marL="0" algn="l" defTabSz="457200" rtl="0" eaLnBrk="1" latinLnBrk="0" hangingPunct="1">
              <a:defRPr sz="1417"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t>Hyperonomy Universal Decentralized Identifier URI Specification (did-</a:t>
            </a:r>
            <a:r>
              <a:rPr lang="en-US" dirty="0" err="1"/>
              <a:t>uri</a:t>
            </a:r>
            <a:r>
              <a:rPr lang="en-US" dirty="0"/>
              <a:t>-spec)</a:t>
            </a:r>
            <a:endParaRPr lang="en-CA" dirty="0"/>
          </a:p>
        </p:txBody>
      </p:sp>
      <p:sp>
        <p:nvSpPr>
          <p:cNvPr id="10" name="Date Placeholder 2">
            <a:extLst>
              <a:ext uri="{FF2B5EF4-FFF2-40B4-BE49-F238E27FC236}">
                <a16:creationId xmlns:a16="http://schemas.microsoft.com/office/drawing/2014/main" id="{06848913-2D11-48F5-94D3-48B56A2BD867}"/>
              </a:ext>
            </a:extLst>
          </p:cNvPr>
          <p:cNvSpPr>
            <a:spLocks noGrp="1"/>
          </p:cNvSpPr>
          <p:nvPr>
            <p:ph type="dt" sz="half" idx="4294967295"/>
          </p:nvPr>
        </p:nvSpPr>
        <p:spPr>
          <a:xfrm>
            <a:off x="10706614" y="9018020"/>
            <a:ext cx="5868474" cy="436742"/>
          </a:xfrm>
          <a:prstGeom prst="rect">
            <a:avLst/>
          </a:prstGeom>
        </p:spPr>
        <p:txBody>
          <a:bodyPr/>
          <a:lstStyle/>
          <a:p>
            <a:fld id="{F6999605-DBED-4C66-B9A6-EF428394216D}" type="datetime1">
              <a:rPr lang="en-CA" smtClean="0">
                <a:solidFill>
                  <a:schemeClr val="bg1"/>
                </a:solidFill>
              </a:rPr>
              <a:t>2019-03-30</a:t>
            </a:fld>
            <a:endParaRPr lang="en-CA" dirty="0">
              <a:solidFill>
                <a:schemeClr val="bg1"/>
              </a:solidFill>
            </a:endParaRPr>
          </a:p>
        </p:txBody>
      </p:sp>
    </p:spTree>
    <p:extLst>
      <p:ext uri="{BB962C8B-B14F-4D97-AF65-F5344CB8AC3E}">
        <p14:creationId xmlns:p14="http://schemas.microsoft.com/office/powerpoint/2010/main" val="5636495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p:txBody>
          <a:bodyPr/>
          <a:lstStyle/>
          <a:p>
            <a:fld id="{0B5C67D1-9F66-4BC1-9BEC-73C07D7C9B6B}" type="slidenum">
              <a:rPr lang="en-CA" smtClean="0"/>
              <a:t>‹#›</a:t>
            </a:fld>
            <a:endParaRPr lang="en-CA" dirty="0"/>
          </a:p>
        </p:txBody>
      </p:sp>
      <p:cxnSp>
        <p:nvCxnSpPr>
          <p:cNvPr id="26" name="Straight Connector 25"/>
          <p:cNvCxnSpPr/>
          <p:nvPr/>
        </p:nvCxnSpPr>
        <p:spPr>
          <a:xfrm>
            <a:off x="2060633" y="2617991"/>
            <a:ext cx="13616911"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8" name="Slide Number Placeholder 5">
            <a:extLst>
              <a:ext uri="{FF2B5EF4-FFF2-40B4-BE49-F238E27FC236}">
                <a16:creationId xmlns:a16="http://schemas.microsoft.com/office/drawing/2014/main" id="{54EE2D89-981E-4892-AB50-2BEFE425455E}"/>
              </a:ext>
            </a:extLst>
          </p:cNvPr>
          <p:cNvSpPr txBox="1">
            <a:spLocks/>
          </p:cNvSpPr>
          <p:nvPr userDrawn="1"/>
        </p:nvSpPr>
        <p:spPr>
          <a:xfrm>
            <a:off x="704850" y="9019514"/>
            <a:ext cx="1168522" cy="436743"/>
          </a:xfrm>
          <a:prstGeom prst="rect">
            <a:avLst/>
          </a:prstGeom>
        </p:spPr>
        <p:txBody>
          <a:bodyPr vert="horz" lIns="91440" tIns="45720" rIns="91440" bIns="45720" rtlCol="0" anchor="ctr"/>
          <a:lstStyle>
            <a:defPPr>
              <a:defRPr lang="en-US"/>
            </a:defPPr>
            <a:lvl1pPr marL="0" algn="r" defTabSz="457200" rtl="0" eaLnBrk="1" latinLnBrk="0" hangingPunct="1">
              <a:defRPr lang="en-CA" sz="1417" kern="1200" smtClean="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fld id="{0B5C67D1-9F66-4BC1-9BEC-73C07D7C9B6B}" type="slidenum">
              <a:rPr lang="en-US" smtClean="0"/>
              <a:pPr algn="l"/>
              <a:t>‹#›</a:t>
            </a:fld>
            <a:endParaRPr lang="en-US" dirty="0"/>
          </a:p>
        </p:txBody>
      </p:sp>
      <p:sp>
        <p:nvSpPr>
          <p:cNvPr id="9" name="Date Placeholder 3">
            <a:extLst>
              <a:ext uri="{FF2B5EF4-FFF2-40B4-BE49-F238E27FC236}">
                <a16:creationId xmlns:a16="http://schemas.microsoft.com/office/drawing/2014/main" id="{CA382016-F622-445C-9729-EE2A5CFFE281}"/>
              </a:ext>
            </a:extLst>
          </p:cNvPr>
          <p:cNvSpPr txBox="1">
            <a:spLocks/>
          </p:cNvSpPr>
          <p:nvPr userDrawn="1"/>
        </p:nvSpPr>
        <p:spPr>
          <a:xfrm>
            <a:off x="10706614" y="9019514"/>
            <a:ext cx="5868474" cy="436742"/>
          </a:xfrm>
          <a:prstGeom prst="rect">
            <a:avLst/>
          </a:prstGeom>
        </p:spPr>
        <p:txBody>
          <a:bodyPr vert="horz" lIns="91440" tIns="45720" rIns="91440" bIns="45720" rtlCol="0" anchor="ctr"/>
          <a:lstStyle>
            <a:defPPr>
              <a:defRPr lang="en-US"/>
            </a:defPPr>
            <a:lvl1pPr marL="0" algn="r" defTabSz="457200" rtl="0" eaLnBrk="1" latinLnBrk="0" hangingPunct="1">
              <a:defRPr sz="1417"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BA63F9A-B1EE-4CC4-82E4-7D02A9BB06B1}" type="datetime1">
              <a:rPr lang="en-CA" smtClean="0"/>
              <a:pPr/>
              <a:t>2019-03-30</a:t>
            </a:fld>
            <a:endParaRPr lang="en-CA" dirty="0"/>
          </a:p>
        </p:txBody>
      </p:sp>
      <p:sp>
        <p:nvSpPr>
          <p:cNvPr id="10" name="Footer Placeholder 4">
            <a:extLst>
              <a:ext uri="{FF2B5EF4-FFF2-40B4-BE49-F238E27FC236}">
                <a16:creationId xmlns:a16="http://schemas.microsoft.com/office/drawing/2014/main" id="{DAE19C16-A7D0-45E1-89E6-F9E27DD17C34}"/>
              </a:ext>
            </a:extLst>
          </p:cNvPr>
          <p:cNvSpPr txBox="1">
            <a:spLocks/>
          </p:cNvSpPr>
          <p:nvPr userDrawn="1"/>
        </p:nvSpPr>
        <p:spPr>
          <a:xfrm>
            <a:off x="2114550" y="9019515"/>
            <a:ext cx="8360017" cy="436742"/>
          </a:xfrm>
          <a:prstGeom prst="rect">
            <a:avLst/>
          </a:prstGeom>
        </p:spPr>
        <p:txBody>
          <a:bodyPr vert="horz" lIns="91440" tIns="45720" rIns="91440" bIns="45720" rtlCol="0" anchor="ctr"/>
          <a:lstStyle>
            <a:defPPr>
              <a:defRPr lang="en-US"/>
            </a:defPPr>
            <a:lvl1pPr marL="0" algn="l" defTabSz="457200" rtl="0" eaLnBrk="1" latinLnBrk="0" hangingPunct="1">
              <a:defRPr sz="1417"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t>Hyperonomy Universal Decentralized Identifier URI Specification (did-</a:t>
            </a:r>
            <a:r>
              <a:rPr lang="en-US" dirty="0" err="1"/>
              <a:t>uri</a:t>
            </a:r>
            <a:r>
              <a:rPr lang="en-US" dirty="0"/>
              <a:t>-spec)</a:t>
            </a:r>
            <a:endParaRPr lang="en-CA" dirty="0"/>
          </a:p>
        </p:txBody>
      </p:sp>
    </p:spTree>
    <p:extLst>
      <p:ext uri="{BB962C8B-B14F-4D97-AF65-F5344CB8AC3E}">
        <p14:creationId xmlns:p14="http://schemas.microsoft.com/office/powerpoint/2010/main" val="29263450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3378219" y="1132434"/>
            <a:ext cx="2290020" cy="6604746"/>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2047559" y="1132434"/>
            <a:ext cx="11095940" cy="6604746"/>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p:txBody>
          <a:bodyPr/>
          <a:lstStyle/>
          <a:p>
            <a:fld id="{0B5C67D1-9F66-4BC1-9BEC-73C07D7C9B6B}" type="slidenum">
              <a:rPr lang="en-CA" smtClean="0"/>
              <a:t>‹#›</a:t>
            </a:fld>
            <a:endParaRPr lang="en-CA" dirty="0"/>
          </a:p>
        </p:txBody>
      </p:sp>
      <p:cxnSp>
        <p:nvCxnSpPr>
          <p:cNvPr id="15" name="Straight Connector 14"/>
          <p:cNvCxnSpPr/>
          <p:nvPr/>
        </p:nvCxnSpPr>
        <p:spPr>
          <a:xfrm>
            <a:off x="13378220" y="1132434"/>
            <a:ext cx="0" cy="6604746"/>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8" name="Slide Number Placeholder 5">
            <a:extLst>
              <a:ext uri="{FF2B5EF4-FFF2-40B4-BE49-F238E27FC236}">
                <a16:creationId xmlns:a16="http://schemas.microsoft.com/office/drawing/2014/main" id="{8F2AF691-9279-4DEB-95FD-3A5D88C33991}"/>
              </a:ext>
            </a:extLst>
          </p:cNvPr>
          <p:cNvSpPr txBox="1">
            <a:spLocks/>
          </p:cNvSpPr>
          <p:nvPr userDrawn="1"/>
        </p:nvSpPr>
        <p:spPr>
          <a:xfrm>
            <a:off x="704850" y="9019514"/>
            <a:ext cx="1168522" cy="436743"/>
          </a:xfrm>
          <a:prstGeom prst="rect">
            <a:avLst/>
          </a:prstGeom>
        </p:spPr>
        <p:txBody>
          <a:bodyPr vert="horz" lIns="91440" tIns="45720" rIns="91440" bIns="45720" rtlCol="0" anchor="ctr"/>
          <a:lstStyle>
            <a:defPPr>
              <a:defRPr lang="en-US"/>
            </a:defPPr>
            <a:lvl1pPr marL="0" algn="r" defTabSz="457200" rtl="0" eaLnBrk="1" latinLnBrk="0" hangingPunct="1">
              <a:defRPr lang="en-CA" sz="1417" kern="1200" smtClean="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fld id="{0B5C67D1-9F66-4BC1-9BEC-73C07D7C9B6B}" type="slidenum">
              <a:rPr lang="en-US" smtClean="0"/>
              <a:pPr algn="l"/>
              <a:t>‹#›</a:t>
            </a:fld>
            <a:endParaRPr lang="en-US" dirty="0"/>
          </a:p>
        </p:txBody>
      </p:sp>
      <p:sp>
        <p:nvSpPr>
          <p:cNvPr id="9" name="Date Placeholder 3">
            <a:extLst>
              <a:ext uri="{FF2B5EF4-FFF2-40B4-BE49-F238E27FC236}">
                <a16:creationId xmlns:a16="http://schemas.microsoft.com/office/drawing/2014/main" id="{C6C5DE6A-9BFE-476A-B10F-F46A93F9A818}"/>
              </a:ext>
            </a:extLst>
          </p:cNvPr>
          <p:cNvSpPr txBox="1">
            <a:spLocks/>
          </p:cNvSpPr>
          <p:nvPr userDrawn="1"/>
        </p:nvSpPr>
        <p:spPr>
          <a:xfrm>
            <a:off x="10706614" y="9019514"/>
            <a:ext cx="5868474" cy="436742"/>
          </a:xfrm>
          <a:prstGeom prst="rect">
            <a:avLst/>
          </a:prstGeom>
        </p:spPr>
        <p:txBody>
          <a:bodyPr vert="horz" lIns="91440" tIns="45720" rIns="91440" bIns="45720" rtlCol="0" anchor="ctr"/>
          <a:lstStyle>
            <a:defPPr>
              <a:defRPr lang="en-US"/>
            </a:defPPr>
            <a:lvl1pPr marL="0" algn="r" defTabSz="457200" rtl="0" eaLnBrk="1" latinLnBrk="0" hangingPunct="1">
              <a:defRPr sz="1417"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BA63F9A-B1EE-4CC4-82E4-7D02A9BB06B1}" type="datetime1">
              <a:rPr lang="en-CA" smtClean="0"/>
              <a:pPr/>
              <a:t>2019-03-30</a:t>
            </a:fld>
            <a:endParaRPr lang="en-CA" dirty="0"/>
          </a:p>
        </p:txBody>
      </p:sp>
      <p:sp>
        <p:nvSpPr>
          <p:cNvPr id="10" name="Footer Placeholder 4">
            <a:extLst>
              <a:ext uri="{FF2B5EF4-FFF2-40B4-BE49-F238E27FC236}">
                <a16:creationId xmlns:a16="http://schemas.microsoft.com/office/drawing/2014/main" id="{CAAE805E-920A-4C69-8CC3-63525828854C}"/>
              </a:ext>
            </a:extLst>
          </p:cNvPr>
          <p:cNvSpPr txBox="1">
            <a:spLocks/>
          </p:cNvSpPr>
          <p:nvPr userDrawn="1"/>
        </p:nvSpPr>
        <p:spPr>
          <a:xfrm>
            <a:off x="2114550" y="9019515"/>
            <a:ext cx="8360017" cy="436742"/>
          </a:xfrm>
          <a:prstGeom prst="rect">
            <a:avLst/>
          </a:prstGeom>
        </p:spPr>
        <p:txBody>
          <a:bodyPr vert="horz" lIns="91440" tIns="45720" rIns="91440" bIns="45720" rtlCol="0" anchor="ctr"/>
          <a:lstStyle>
            <a:defPPr>
              <a:defRPr lang="en-US"/>
            </a:defPPr>
            <a:lvl1pPr marL="0" algn="l" defTabSz="457200" rtl="0" eaLnBrk="1" latinLnBrk="0" hangingPunct="1">
              <a:defRPr sz="1417"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t>Hyperonomy Universal Decentralized Identifier URI Specification (did-</a:t>
            </a:r>
            <a:r>
              <a:rPr lang="en-US" dirty="0" err="1"/>
              <a:t>uri</a:t>
            </a:r>
            <a:r>
              <a:rPr lang="en-US" dirty="0"/>
              <a:t>-spec)</a:t>
            </a:r>
            <a:endParaRPr lang="en-CA" dirty="0"/>
          </a:p>
        </p:txBody>
      </p:sp>
    </p:spTree>
    <p:extLst>
      <p:ext uri="{BB962C8B-B14F-4D97-AF65-F5344CB8AC3E}">
        <p14:creationId xmlns:p14="http://schemas.microsoft.com/office/powerpoint/2010/main" val="37501829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04850" y="549745"/>
            <a:ext cx="15870238" cy="1487145"/>
          </a:xfrm>
        </p:spPr>
        <p:txBody>
          <a:bodyPr>
            <a:normAutofit/>
          </a:bodyPr>
          <a:lstStyle>
            <a:lvl1pPr>
              <a:defRPr sz="5400">
                <a:solidFill>
                  <a:srgbClr val="1D326D"/>
                </a:solidFill>
                <a:latin typeface="Koblenz Serial" panose="02000000000000000000" pitchFamily="50" charset="0"/>
              </a:defRPr>
            </a:lvl1pPr>
          </a:lstStyle>
          <a:p>
            <a:r>
              <a:rPr lang="en-US" dirty="0"/>
              <a:t>Click to edit Master title style</a:t>
            </a:r>
          </a:p>
        </p:txBody>
      </p:sp>
      <p:sp>
        <p:nvSpPr>
          <p:cNvPr id="3" name="Content Placeholder 2"/>
          <p:cNvSpPr>
            <a:spLocks noGrp="1"/>
          </p:cNvSpPr>
          <p:nvPr>
            <p:ph idx="1"/>
          </p:nvPr>
        </p:nvSpPr>
        <p:spPr>
          <a:xfrm>
            <a:off x="704850" y="2036890"/>
            <a:ext cx="15870238" cy="6648245"/>
          </a:xfrm>
        </p:spPr>
        <p:txBody>
          <a:bodyPr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706614" y="9019514"/>
            <a:ext cx="5868474" cy="436742"/>
          </a:xfrm>
          <a:prstGeom prst="rect">
            <a:avLst/>
          </a:prstGeom>
        </p:spPr>
        <p:txBody>
          <a:bodyPr/>
          <a:lstStyle>
            <a:lvl1pPr>
              <a:defRPr>
                <a:solidFill>
                  <a:schemeClr val="bg1"/>
                </a:solidFill>
              </a:defRPr>
            </a:lvl1pPr>
          </a:lstStyle>
          <a:p>
            <a:fld id="{897B6F34-C2F7-4BB2-A9B3-B7557F12AB71}" type="datetime1">
              <a:rPr lang="en-CA" smtClean="0"/>
              <a:t>2019-03-30</a:t>
            </a:fld>
            <a:endParaRPr lang="en-CA" dirty="0"/>
          </a:p>
        </p:txBody>
      </p:sp>
      <p:sp>
        <p:nvSpPr>
          <p:cNvPr id="5" name="Footer Placeholder 4"/>
          <p:cNvSpPr>
            <a:spLocks noGrp="1"/>
          </p:cNvSpPr>
          <p:nvPr>
            <p:ph type="ftr" sz="quarter" idx="11"/>
          </p:nvPr>
        </p:nvSpPr>
        <p:spPr>
          <a:xfrm>
            <a:off x="2114550" y="9019515"/>
            <a:ext cx="8360017" cy="436742"/>
          </a:xfrm>
          <a:prstGeom prst="rect">
            <a:avLst/>
          </a:prstGeom>
        </p:spPr>
        <p:txBody>
          <a:bodyPr/>
          <a:lstStyle>
            <a:lvl1pPr>
              <a:defRPr>
                <a:solidFill>
                  <a:schemeClr val="bg1"/>
                </a:solidFill>
              </a:defRPr>
            </a:lvl1pPr>
          </a:lstStyle>
          <a:p>
            <a:r>
              <a:rPr lang="en-US" dirty="0"/>
              <a:t>Hyperonomy Universal Decentralized Identifier URI Specification (did-</a:t>
            </a:r>
            <a:r>
              <a:rPr lang="en-US" dirty="0" err="1"/>
              <a:t>uri</a:t>
            </a:r>
            <a:r>
              <a:rPr lang="en-US" dirty="0"/>
              <a:t>-spec)</a:t>
            </a:r>
            <a:endParaRPr lang="en-CA" dirty="0"/>
          </a:p>
        </p:txBody>
      </p:sp>
      <p:sp>
        <p:nvSpPr>
          <p:cNvPr id="6" name="Slide Number Placeholder 5"/>
          <p:cNvSpPr>
            <a:spLocks noGrp="1"/>
          </p:cNvSpPr>
          <p:nvPr>
            <p:ph type="sldNum" sz="quarter" idx="12"/>
          </p:nvPr>
        </p:nvSpPr>
        <p:spPr>
          <a:xfrm>
            <a:off x="704850" y="9019514"/>
            <a:ext cx="1168522" cy="436743"/>
          </a:xfrm>
        </p:spPr>
        <p:txBody>
          <a:bodyPr vert="horz" lIns="91440" tIns="45720" rIns="91440" bIns="45720" rtlCol="0" anchor="ctr"/>
          <a:lstStyle>
            <a:lvl1pPr>
              <a:defRPr lang="en-CA" sz="1417" smtClean="0">
                <a:solidFill>
                  <a:schemeClr val="bg1"/>
                </a:solidFill>
              </a:defRPr>
            </a:lvl1pPr>
          </a:lstStyle>
          <a:p>
            <a:pPr algn="l"/>
            <a:fld id="{0B5C67D1-9F66-4BC1-9BEC-73C07D7C9B6B}" type="slidenum">
              <a:rPr lang="en-US" smtClean="0"/>
              <a:pPr algn="l"/>
              <a:t>‹#›</a:t>
            </a:fld>
            <a:endParaRPr lang="en-US" dirty="0"/>
          </a:p>
        </p:txBody>
      </p:sp>
    </p:spTree>
    <p:extLst>
      <p:ext uri="{BB962C8B-B14F-4D97-AF65-F5344CB8AC3E}">
        <p14:creationId xmlns:p14="http://schemas.microsoft.com/office/powerpoint/2010/main" val="41569937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61119" y="2489071"/>
            <a:ext cx="12250096" cy="2675907"/>
          </a:xfrm>
        </p:spPr>
        <p:txBody>
          <a:bodyPr anchor="b">
            <a:normAutofit/>
          </a:bodyPr>
          <a:lstStyle>
            <a:lvl1pPr algn="l">
              <a:defRPr sz="5102"/>
            </a:lvl1pPr>
          </a:lstStyle>
          <a:p>
            <a:r>
              <a:rPr lang="en-US"/>
              <a:t>Click to edit Master title style</a:t>
            </a:r>
            <a:endParaRPr lang="en-US" dirty="0"/>
          </a:p>
        </p:txBody>
      </p:sp>
      <p:sp>
        <p:nvSpPr>
          <p:cNvPr id="3" name="Text Placeholder 2"/>
          <p:cNvSpPr>
            <a:spLocks noGrp="1"/>
          </p:cNvSpPr>
          <p:nvPr>
            <p:ph type="body" idx="1"/>
          </p:nvPr>
        </p:nvSpPr>
        <p:spPr>
          <a:xfrm>
            <a:off x="2061119" y="5394754"/>
            <a:ext cx="12232084" cy="1435686"/>
          </a:xfrm>
        </p:spPr>
        <p:txBody>
          <a:bodyPr tIns="91440">
            <a:normAutofit/>
          </a:bodyPr>
          <a:lstStyle>
            <a:lvl1pPr marL="0" indent="0" algn="l">
              <a:buNone/>
              <a:defRPr sz="2551">
                <a:solidFill>
                  <a:schemeClr val="tx1"/>
                </a:solidFill>
              </a:defRPr>
            </a:lvl1pPr>
            <a:lvl2pPr marL="647990" indent="0">
              <a:buNone/>
              <a:defRPr sz="2551">
                <a:solidFill>
                  <a:schemeClr val="tx1">
                    <a:tint val="75000"/>
                  </a:schemeClr>
                </a:solidFill>
              </a:defRPr>
            </a:lvl2pPr>
            <a:lvl3pPr marL="1295979" indent="0">
              <a:buNone/>
              <a:defRPr sz="2551">
                <a:solidFill>
                  <a:schemeClr val="tx1">
                    <a:tint val="75000"/>
                  </a:schemeClr>
                </a:solidFill>
              </a:defRPr>
            </a:lvl3pPr>
            <a:lvl4pPr marL="1943969" indent="0">
              <a:buNone/>
              <a:defRPr sz="2268">
                <a:solidFill>
                  <a:schemeClr val="tx1">
                    <a:tint val="75000"/>
                  </a:schemeClr>
                </a:solidFill>
              </a:defRPr>
            </a:lvl4pPr>
            <a:lvl5pPr marL="2591958" indent="0">
              <a:buNone/>
              <a:defRPr sz="2268">
                <a:solidFill>
                  <a:schemeClr val="tx1">
                    <a:tint val="75000"/>
                  </a:schemeClr>
                </a:solidFill>
              </a:defRPr>
            </a:lvl5pPr>
            <a:lvl6pPr marL="3239948" indent="0">
              <a:buNone/>
              <a:defRPr sz="2268">
                <a:solidFill>
                  <a:schemeClr val="tx1">
                    <a:tint val="75000"/>
                  </a:schemeClr>
                </a:solidFill>
              </a:defRPr>
            </a:lvl6pPr>
            <a:lvl7pPr marL="3887937" indent="0">
              <a:buNone/>
              <a:defRPr sz="2268">
                <a:solidFill>
                  <a:schemeClr val="tx1">
                    <a:tint val="75000"/>
                  </a:schemeClr>
                </a:solidFill>
              </a:defRPr>
            </a:lvl7pPr>
            <a:lvl8pPr marL="4535927" indent="0">
              <a:buNone/>
              <a:defRPr sz="2268">
                <a:solidFill>
                  <a:schemeClr val="tx1">
                    <a:tint val="75000"/>
                  </a:schemeClr>
                </a:solidFill>
              </a:defRPr>
            </a:lvl8pPr>
            <a:lvl9pPr marL="5183916" indent="0">
              <a:buNone/>
              <a:defRPr sz="2268">
                <a:solidFill>
                  <a:schemeClr val="tx1">
                    <a:tint val="75000"/>
                  </a:schemeClr>
                </a:solidFill>
              </a:defRPr>
            </a:lvl9pPr>
          </a:lstStyle>
          <a:p>
            <a:pPr lvl="0"/>
            <a:r>
              <a:rPr lang="en-US"/>
              <a:t>Edit Master text styles</a:t>
            </a:r>
          </a:p>
        </p:txBody>
      </p:sp>
      <p:cxnSp>
        <p:nvCxnSpPr>
          <p:cNvPr id="15" name="Straight Connector 14"/>
          <p:cNvCxnSpPr/>
          <p:nvPr/>
        </p:nvCxnSpPr>
        <p:spPr>
          <a:xfrm>
            <a:off x="2061119" y="5393038"/>
            <a:ext cx="12232084"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8" name="Slide Number Placeholder 5">
            <a:extLst>
              <a:ext uri="{FF2B5EF4-FFF2-40B4-BE49-F238E27FC236}">
                <a16:creationId xmlns:a16="http://schemas.microsoft.com/office/drawing/2014/main" id="{21A31C95-E4DD-40D2-9A4B-5A53ACB5ADFD}"/>
              </a:ext>
            </a:extLst>
          </p:cNvPr>
          <p:cNvSpPr txBox="1">
            <a:spLocks/>
          </p:cNvSpPr>
          <p:nvPr userDrawn="1"/>
        </p:nvSpPr>
        <p:spPr>
          <a:xfrm>
            <a:off x="704850" y="9019514"/>
            <a:ext cx="1168522" cy="436743"/>
          </a:xfrm>
          <a:prstGeom prst="rect">
            <a:avLst/>
          </a:prstGeom>
        </p:spPr>
        <p:txBody>
          <a:bodyPr vert="horz" lIns="91440" tIns="45720" rIns="91440" bIns="45720" rtlCol="0" anchor="ctr"/>
          <a:lstStyle>
            <a:defPPr>
              <a:defRPr lang="en-US"/>
            </a:defPPr>
            <a:lvl1pPr marL="0" algn="r" defTabSz="457200" rtl="0" eaLnBrk="1" latinLnBrk="0" hangingPunct="1">
              <a:defRPr lang="en-CA" sz="1417" kern="1200" smtClean="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fld id="{0B5C67D1-9F66-4BC1-9BEC-73C07D7C9B6B}" type="slidenum">
              <a:rPr lang="en-US" smtClean="0">
                <a:solidFill>
                  <a:schemeClr val="bg1"/>
                </a:solidFill>
              </a:rPr>
              <a:pPr algn="l"/>
              <a:t>‹#›</a:t>
            </a:fld>
            <a:endParaRPr lang="en-US" dirty="0">
              <a:solidFill>
                <a:schemeClr val="bg1"/>
              </a:solidFill>
            </a:endParaRPr>
          </a:p>
        </p:txBody>
      </p:sp>
      <p:sp>
        <p:nvSpPr>
          <p:cNvPr id="9" name="Date Placeholder 3">
            <a:extLst>
              <a:ext uri="{FF2B5EF4-FFF2-40B4-BE49-F238E27FC236}">
                <a16:creationId xmlns:a16="http://schemas.microsoft.com/office/drawing/2014/main" id="{1A8A9996-92C0-4DD5-859F-79F65DB62EA4}"/>
              </a:ext>
            </a:extLst>
          </p:cNvPr>
          <p:cNvSpPr txBox="1">
            <a:spLocks/>
          </p:cNvSpPr>
          <p:nvPr userDrawn="1"/>
        </p:nvSpPr>
        <p:spPr>
          <a:xfrm>
            <a:off x="10706614" y="9019514"/>
            <a:ext cx="5868474" cy="436742"/>
          </a:xfrm>
          <a:prstGeom prst="rect">
            <a:avLst/>
          </a:prstGeom>
        </p:spPr>
        <p:txBody>
          <a:bodyPr vert="horz" lIns="91440" tIns="45720" rIns="91440" bIns="45720" rtlCol="0" anchor="ctr"/>
          <a:lstStyle>
            <a:defPPr>
              <a:defRPr lang="en-US"/>
            </a:defPPr>
            <a:lvl1pPr marL="0" algn="r" defTabSz="457200" rtl="0" eaLnBrk="1" latinLnBrk="0" hangingPunct="1">
              <a:defRPr sz="1417"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BA63F9A-B1EE-4CC4-82E4-7D02A9BB06B1}" type="datetime1">
              <a:rPr lang="en-CA" smtClean="0"/>
              <a:pPr/>
              <a:t>2019-03-30</a:t>
            </a:fld>
            <a:endParaRPr lang="en-CA" dirty="0"/>
          </a:p>
        </p:txBody>
      </p:sp>
      <p:sp>
        <p:nvSpPr>
          <p:cNvPr id="10" name="Footer Placeholder 4">
            <a:extLst>
              <a:ext uri="{FF2B5EF4-FFF2-40B4-BE49-F238E27FC236}">
                <a16:creationId xmlns:a16="http://schemas.microsoft.com/office/drawing/2014/main" id="{97CB8846-3022-47A1-9215-483D6A5DB447}"/>
              </a:ext>
            </a:extLst>
          </p:cNvPr>
          <p:cNvSpPr txBox="1">
            <a:spLocks/>
          </p:cNvSpPr>
          <p:nvPr userDrawn="1"/>
        </p:nvSpPr>
        <p:spPr>
          <a:xfrm>
            <a:off x="2114550" y="9019515"/>
            <a:ext cx="8360017" cy="436742"/>
          </a:xfrm>
          <a:prstGeom prst="rect">
            <a:avLst/>
          </a:prstGeom>
        </p:spPr>
        <p:txBody>
          <a:bodyPr vert="horz" lIns="91440" tIns="45720" rIns="91440" bIns="45720" rtlCol="0" anchor="ctr"/>
          <a:lstStyle>
            <a:defPPr>
              <a:defRPr lang="en-US"/>
            </a:defPPr>
            <a:lvl1pPr marL="0" algn="l" defTabSz="457200" rtl="0" eaLnBrk="1" latinLnBrk="0" hangingPunct="1">
              <a:defRPr sz="1417"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t>Hyperonomy Universal Decentralized Identifier URI Specification (did-</a:t>
            </a:r>
            <a:r>
              <a:rPr lang="en-US" dirty="0" err="1"/>
              <a:t>uri</a:t>
            </a:r>
            <a:r>
              <a:rPr lang="en-US" dirty="0"/>
              <a:t>-spec)</a:t>
            </a:r>
            <a:endParaRPr lang="en-CA" dirty="0"/>
          </a:p>
        </p:txBody>
      </p:sp>
    </p:spTree>
    <p:extLst>
      <p:ext uri="{BB962C8B-B14F-4D97-AF65-F5344CB8AC3E}">
        <p14:creationId xmlns:p14="http://schemas.microsoft.com/office/powerpoint/2010/main" val="6570494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054002" y="1140819"/>
            <a:ext cx="13614237" cy="1501418"/>
          </a:xfrm>
        </p:spPr>
        <p:txBody>
          <a:bodyPr/>
          <a:lstStyle/>
          <a:p>
            <a:r>
              <a:rPr lang="en-US"/>
              <a:t>Click to edit Master title style</a:t>
            </a:r>
            <a:endParaRPr lang="en-US" dirty="0"/>
          </a:p>
        </p:txBody>
      </p:sp>
      <p:sp>
        <p:nvSpPr>
          <p:cNvPr id="3" name="Content Placeholder 2"/>
          <p:cNvSpPr>
            <a:spLocks noGrp="1"/>
          </p:cNvSpPr>
          <p:nvPr>
            <p:ph sz="half" idx="1"/>
          </p:nvPr>
        </p:nvSpPr>
        <p:spPr>
          <a:xfrm>
            <a:off x="2051328" y="2850141"/>
            <a:ext cx="6583656" cy="488790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9090352" y="2859304"/>
            <a:ext cx="6583656" cy="487787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p:cNvSpPr>
            <a:spLocks noGrp="1"/>
          </p:cNvSpPr>
          <p:nvPr>
            <p:ph type="sldNum" sz="quarter" idx="12"/>
          </p:nvPr>
        </p:nvSpPr>
        <p:spPr/>
        <p:txBody>
          <a:bodyPr/>
          <a:lstStyle/>
          <a:p>
            <a:fld id="{0B5C67D1-9F66-4BC1-9BEC-73C07D7C9B6B}" type="slidenum">
              <a:rPr lang="en-CA" smtClean="0"/>
              <a:t>‹#›</a:t>
            </a:fld>
            <a:endParaRPr lang="en-CA" dirty="0"/>
          </a:p>
        </p:txBody>
      </p:sp>
      <p:cxnSp>
        <p:nvCxnSpPr>
          <p:cNvPr id="35" name="Straight Connector 34"/>
          <p:cNvCxnSpPr/>
          <p:nvPr/>
        </p:nvCxnSpPr>
        <p:spPr>
          <a:xfrm>
            <a:off x="2060633" y="2617991"/>
            <a:ext cx="13616911"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9" name="Slide Number Placeholder 5">
            <a:extLst>
              <a:ext uri="{FF2B5EF4-FFF2-40B4-BE49-F238E27FC236}">
                <a16:creationId xmlns:a16="http://schemas.microsoft.com/office/drawing/2014/main" id="{9237F6F2-3758-4B08-8C55-0E65CC616136}"/>
              </a:ext>
            </a:extLst>
          </p:cNvPr>
          <p:cNvSpPr txBox="1">
            <a:spLocks/>
          </p:cNvSpPr>
          <p:nvPr userDrawn="1"/>
        </p:nvSpPr>
        <p:spPr>
          <a:xfrm>
            <a:off x="704850" y="9019514"/>
            <a:ext cx="1168522" cy="436743"/>
          </a:xfrm>
          <a:prstGeom prst="rect">
            <a:avLst/>
          </a:prstGeom>
        </p:spPr>
        <p:txBody>
          <a:bodyPr vert="horz" lIns="91440" tIns="45720" rIns="91440" bIns="45720" rtlCol="0" anchor="ctr"/>
          <a:lstStyle>
            <a:defPPr>
              <a:defRPr lang="en-US"/>
            </a:defPPr>
            <a:lvl1pPr marL="0" algn="r" defTabSz="457200" rtl="0" eaLnBrk="1" latinLnBrk="0" hangingPunct="1">
              <a:defRPr lang="en-CA" sz="1417" kern="1200" smtClean="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fld id="{0B5C67D1-9F66-4BC1-9BEC-73C07D7C9B6B}" type="slidenum">
              <a:rPr lang="en-US" smtClean="0"/>
              <a:pPr algn="l"/>
              <a:t>‹#›</a:t>
            </a:fld>
            <a:endParaRPr lang="en-US" dirty="0"/>
          </a:p>
        </p:txBody>
      </p:sp>
      <p:sp>
        <p:nvSpPr>
          <p:cNvPr id="10" name="Date Placeholder 3">
            <a:extLst>
              <a:ext uri="{FF2B5EF4-FFF2-40B4-BE49-F238E27FC236}">
                <a16:creationId xmlns:a16="http://schemas.microsoft.com/office/drawing/2014/main" id="{96B55B94-C7B9-4EC9-8488-69515540290D}"/>
              </a:ext>
            </a:extLst>
          </p:cNvPr>
          <p:cNvSpPr txBox="1">
            <a:spLocks/>
          </p:cNvSpPr>
          <p:nvPr userDrawn="1"/>
        </p:nvSpPr>
        <p:spPr>
          <a:xfrm>
            <a:off x="10706614" y="9019514"/>
            <a:ext cx="5868474" cy="436742"/>
          </a:xfrm>
          <a:prstGeom prst="rect">
            <a:avLst/>
          </a:prstGeom>
        </p:spPr>
        <p:txBody>
          <a:bodyPr vert="horz" lIns="91440" tIns="45720" rIns="91440" bIns="45720" rtlCol="0" anchor="ctr"/>
          <a:lstStyle>
            <a:defPPr>
              <a:defRPr lang="en-US"/>
            </a:defPPr>
            <a:lvl1pPr marL="0" algn="r" defTabSz="457200" rtl="0" eaLnBrk="1" latinLnBrk="0" hangingPunct="1">
              <a:defRPr sz="1417"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BA63F9A-B1EE-4CC4-82E4-7D02A9BB06B1}" type="datetime1">
              <a:rPr lang="en-CA" smtClean="0"/>
              <a:pPr/>
              <a:t>2019-03-30</a:t>
            </a:fld>
            <a:endParaRPr lang="en-CA" dirty="0"/>
          </a:p>
        </p:txBody>
      </p:sp>
      <p:sp>
        <p:nvSpPr>
          <p:cNvPr id="11" name="Footer Placeholder 4">
            <a:extLst>
              <a:ext uri="{FF2B5EF4-FFF2-40B4-BE49-F238E27FC236}">
                <a16:creationId xmlns:a16="http://schemas.microsoft.com/office/drawing/2014/main" id="{71CF34CD-3857-483D-98FD-B2B5768A1CE1}"/>
              </a:ext>
            </a:extLst>
          </p:cNvPr>
          <p:cNvSpPr txBox="1">
            <a:spLocks/>
          </p:cNvSpPr>
          <p:nvPr userDrawn="1"/>
        </p:nvSpPr>
        <p:spPr>
          <a:xfrm>
            <a:off x="2114550" y="9019515"/>
            <a:ext cx="8360017" cy="436742"/>
          </a:xfrm>
          <a:prstGeom prst="rect">
            <a:avLst/>
          </a:prstGeom>
        </p:spPr>
        <p:txBody>
          <a:bodyPr vert="horz" lIns="91440" tIns="45720" rIns="91440" bIns="45720" rtlCol="0" anchor="ctr"/>
          <a:lstStyle>
            <a:defPPr>
              <a:defRPr lang="en-US"/>
            </a:defPPr>
            <a:lvl1pPr marL="0" algn="l" defTabSz="457200" rtl="0" eaLnBrk="1" latinLnBrk="0" hangingPunct="1">
              <a:defRPr sz="1417"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t>Hyperonomy Universal Decentralized Identifier URI Specification (did-</a:t>
            </a:r>
            <a:r>
              <a:rPr lang="en-US" dirty="0" err="1"/>
              <a:t>uri</a:t>
            </a:r>
            <a:r>
              <a:rPr lang="en-US" dirty="0"/>
              <a:t>-spec)</a:t>
            </a:r>
            <a:endParaRPr lang="en-CA" dirty="0"/>
          </a:p>
        </p:txBody>
      </p:sp>
    </p:spTree>
    <p:extLst>
      <p:ext uri="{BB962C8B-B14F-4D97-AF65-F5344CB8AC3E}">
        <p14:creationId xmlns:p14="http://schemas.microsoft.com/office/powerpoint/2010/main" val="13667205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051130" y="1139790"/>
            <a:ext cx="13617108" cy="1497186"/>
          </a:xfrm>
        </p:spPr>
        <p:txBody>
          <a:bodyPr/>
          <a:lstStyle/>
          <a:p>
            <a:r>
              <a:rPr lang="en-US"/>
              <a:t>Click to edit Master title style</a:t>
            </a:r>
            <a:endParaRPr lang="en-US" dirty="0"/>
          </a:p>
        </p:txBody>
      </p:sp>
      <p:sp>
        <p:nvSpPr>
          <p:cNvPr id="3" name="Text Placeholder 2"/>
          <p:cNvSpPr>
            <a:spLocks noGrp="1"/>
          </p:cNvSpPr>
          <p:nvPr>
            <p:ph type="body" idx="1"/>
          </p:nvPr>
        </p:nvSpPr>
        <p:spPr>
          <a:xfrm>
            <a:off x="2051130" y="2862431"/>
            <a:ext cx="6583656" cy="1136643"/>
          </a:xfrm>
        </p:spPr>
        <p:txBody>
          <a:bodyPr anchor="b">
            <a:normAutofit/>
          </a:bodyPr>
          <a:lstStyle>
            <a:lvl1pPr marL="0" indent="0">
              <a:lnSpc>
                <a:spcPct val="100000"/>
              </a:lnSpc>
              <a:buNone/>
              <a:defRPr sz="3118" b="0" cap="all" baseline="0">
                <a:solidFill>
                  <a:schemeClr val="accent1"/>
                </a:solidFill>
              </a:defRPr>
            </a:lvl1pPr>
            <a:lvl2pPr marL="647990" indent="0">
              <a:buNone/>
              <a:defRPr sz="2835" b="1"/>
            </a:lvl2pPr>
            <a:lvl3pPr marL="1295979" indent="0">
              <a:buNone/>
              <a:defRPr sz="2551" b="1"/>
            </a:lvl3pPr>
            <a:lvl4pPr marL="1943969" indent="0">
              <a:buNone/>
              <a:defRPr sz="2268" b="1"/>
            </a:lvl4pPr>
            <a:lvl5pPr marL="2591958" indent="0">
              <a:buNone/>
              <a:defRPr sz="2268" b="1"/>
            </a:lvl5pPr>
            <a:lvl6pPr marL="3239948" indent="0">
              <a:buNone/>
              <a:defRPr sz="2268" b="1"/>
            </a:lvl6pPr>
            <a:lvl7pPr marL="3887937" indent="0">
              <a:buNone/>
              <a:defRPr sz="2268" b="1"/>
            </a:lvl7pPr>
            <a:lvl8pPr marL="4535927" indent="0">
              <a:buNone/>
              <a:defRPr sz="2268" b="1"/>
            </a:lvl8pPr>
            <a:lvl9pPr marL="5183916" indent="0">
              <a:buNone/>
              <a:defRPr sz="2268" b="1"/>
            </a:lvl9pPr>
          </a:lstStyle>
          <a:p>
            <a:pPr lvl="0"/>
            <a:r>
              <a:rPr lang="en-US"/>
              <a:t>Edit Master text styles</a:t>
            </a:r>
          </a:p>
        </p:txBody>
      </p:sp>
      <p:sp>
        <p:nvSpPr>
          <p:cNvPr id="4" name="Content Placeholder 3"/>
          <p:cNvSpPr>
            <a:spLocks noGrp="1"/>
          </p:cNvSpPr>
          <p:nvPr>
            <p:ph sz="half" idx="2"/>
          </p:nvPr>
        </p:nvSpPr>
        <p:spPr>
          <a:xfrm>
            <a:off x="2051130" y="4003010"/>
            <a:ext cx="6583656" cy="374815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9088355" y="2867326"/>
            <a:ext cx="6583656" cy="1137060"/>
          </a:xfrm>
        </p:spPr>
        <p:txBody>
          <a:bodyPr anchor="b">
            <a:normAutofit/>
          </a:bodyPr>
          <a:lstStyle>
            <a:lvl1pPr marL="0" indent="0">
              <a:lnSpc>
                <a:spcPct val="100000"/>
              </a:lnSpc>
              <a:buNone/>
              <a:defRPr sz="3118" b="0" cap="all" baseline="0">
                <a:solidFill>
                  <a:schemeClr val="accent1"/>
                </a:solidFill>
              </a:defRPr>
            </a:lvl1pPr>
            <a:lvl2pPr marL="647990" indent="0">
              <a:buNone/>
              <a:defRPr sz="2835" b="1"/>
            </a:lvl2pPr>
            <a:lvl3pPr marL="1295979" indent="0">
              <a:buNone/>
              <a:defRPr sz="2551" b="1"/>
            </a:lvl3pPr>
            <a:lvl4pPr marL="1943969" indent="0">
              <a:buNone/>
              <a:defRPr sz="2268" b="1"/>
            </a:lvl4pPr>
            <a:lvl5pPr marL="2591958" indent="0">
              <a:buNone/>
              <a:defRPr sz="2268" b="1"/>
            </a:lvl5pPr>
            <a:lvl6pPr marL="3239948" indent="0">
              <a:buNone/>
              <a:defRPr sz="2268" b="1"/>
            </a:lvl6pPr>
            <a:lvl7pPr marL="3887937" indent="0">
              <a:buNone/>
              <a:defRPr sz="2268" b="1"/>
            </a:lvl7pPr>
            <a:lvl8pPr marL="4535927" indent="0">
              <a:buNone/>
              <a:defRPr sz="2268" b="1"/>
            </a:lvl8pPr>
            <a:lvl9pPr marL="5183916" indent="0">
              <a:buNone/>
              <a:defRPr sz="2268" b="1"/>
            </a:lvl9pPr>
          </a:lstStyle>
          <a:p>
            <a:pPr lvl="0"/>
            <a:r>
              <a:rPr lang="en-US"/>
              <a:t>Edit Master text styles</a:t>
            </a:r>
          </a:p>
        </p:txBody>
      </p:sp>
      <p:sp>
        <p:nvSpPr>
          <p:cNvPr id="6" name="Content Placeholder 5"/>
          <p:cNvSpPr>
            <a:spLocks noGrp="1"/>
          </p:cNvSpPr>
          <p:nvPr>
            <p:ph sz="quarter" idx="4"/>
          </p:nvPr>
        </p:nvSpPr>
        <p:spPr>
          <a:xfrm>
            <a:off x="9088355" y="3999073"/>
            <a:ext cx="6583656" cy="37381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Slide Number Placeholder 8"/>
          <p:cNvSpPr>
            <a:spLocks noGrp="1"/>
          </p:cNvSpPr>
          <p:nvPr>
            <p:ph type="sldNum" sz="quarter" idx="12"/>
          </p:nvPr>
        </p:nvSpPr>
        <p:spPr/>
        <p:txBody>
          <a:bodyPr/>
          <a:lstStyle/>
          <a:p>
            <a:fld id="{0B5C67D1-9F66-4BC1-9BEC-73C07D7C9B6B}" type="slidenum">
              <a:rPr lang="en-CA" smtClean="0"/>
              <a:t>‹#›</a:t>
            </a:fld>
            <a:endParaRPr lang="en-CA" dirty="0"/>
          </a:p>
        </p:txBody>
      </p:sp>
      <p:cxnSp>
        <p:nvCxnSpPr>
          <p:cNvPr id="29" name="Straight Connector 28"/>
          <p:cNvCxnSpPr/>
          <p:nvPr/>
        </p:nvCxnSpPr>
        <p:spPr>
          <a:xfrm>
            <a:off x="2060633" y="2617991"/>
            <a:ext cx="13616911"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11" name="Slide Number Placeholder 5">
            <a:extLst>
              <a:ext uri="{FF2B5EF4-FFF2-40B4-BE49-F238E27FC236}">
                <a16:creationId xmlns:a16="http://schemas.microsoft.com/office/drawing/2014/main" id="{6955AA97-1758-463A-93ED-211CB11E7E7C}"/>
              </a:ext>
            </a:extLst>
          </p:cNvPr>
          <p:cNvSpPr txBox="1">
            <a:spLocks/>
          </p:cNvSpPr>
          <p:nvPr userDrawn="1"/>
        </p:nvSpPr>
        <p:spPr>
          <a:xfrm>
            <a:off x="704850" y="9019514"/>
            <a:ext cx="1168522" cy="436743"/>
          </a:xfrm>
          <a:prstGeom prst="rect">
            <a:avLst/>
          </a:prstGeom>
        </p:spPr>
        <p:txBody>
          <a:bodyPr vert="horz" lIns="91440" tIns="45720" rIns="91440" bIns="45720" rtlCol="0" anchor="ctr"/>
          <a:lstStyle>
            <a:defPPr>
              <a:defRPr lang="en-US"/>
            </a:defPPr>
            <a:lvl1pPr marL="0" algn="r" defTabSz="457200" rtl="0" eaLnBrk="1" latinLnBrk="0" hangingPunct="1">
              <a:defRPr lang="en-CA" sz="1417" kern="1200" smtClean="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fld id="{0B5C67D1-9F66-4BC1-9BEC-73C07D7C9B6B}" type="slidenum">
              <a:rPr lang="en-US" smtClean="0"/>
              <a:pPr algn="l"/>
              <a:t>‹#›</a:t>
            </a:fld>
            <a:endParaRPr lang="en-US" dirty="0"/>
          </a:p>
        </p:txBody>
      </p:sp>
      <p:sp>
        <p:nvSpPr>
          <p:cNvPr id="12" name="Date Placeholder 3">
            <a:extLst>
              <a:ext uri="{FF2B5EF4-FFF2-40B4-BE49-F238E27FC236}">
                <a16:creationId xmlns:a16="http://schemas.microsoft.com/office/drawing/2014/main" id="{AC075A1B-48B7-4FAD-87B5-14B34CA0F064}"/>
              </a:ext>
            </a:extLst>
          </p:cNvPr>
          <p:cNvSpPr txBox="1">
            <a:spLocks/>
          </p:cNvSpPr>
          <p:nvPr userDrawn="1"/>
        </p:nvSpPr>
        <p:spPr>
          <a:xfrm>
            <a:off x="10706614" y="9019514"/>
            <a:ext cx="5868474" cy="436742"/>
          </a:xfrm>
          <a:prstGeom prst="rect">
            <a:avLst/>
          </a:prstGeom>
        </p:spPr>
        <p:txBody>
          <a:bodyPr vert="horz" lIns="91440" tIns="45720" rIns="91440" bIns="45720" rtlCol="0" anchor="ctr"/>
          <a:lstStyle>
            <a:defPPr>
              <a:defRPr lang="en-US"/>
            </a:defPPr>
            <a:lvl1pPr marL="0" algn="r" defTabSz="457200" rtl="0" eaLnBrk="1" latinLnBrk="0" hangingPunct="1">
              <a:defRPr sz="1417"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BA63F9A-B1EE-4CC4-82E4-7D02A9BB06B1}" type="datetime1">
              <a:rPr lang="en-CA" smtClean="0"/>
              <a:pPr/>
              <a:t>2019-03-30</a:t>
            </a:fld>
            <a:endParaRPr lang="en-CA" dirty="0"/>
          </a:p>
        </p:txBody>
      </p:sp>
      <p:sp>
        <p:nvSpPr>
          <p:cNvPr id="13" name="Footer Placeholder 4">
            <a:extLst>
              <a:ext uri="{FF2B5EF4-FFF2-40B4-BE49-F238E27FC236}">
                <a16:creationId xmlns:a16="http://schemas.microsoft.com/office/drawing/2014/main" id="{C8E7B976-AF7A-4BDE-B3A2-041EB7095300}"/>
              </a:ext>
            </a:extLst>
          </p:cNvPr>
          <p:cNvSpPr txBox="1">
            <a:spLocks/>
          </p:cNvSpPr>
          <p:nvPr userDrawn="1"/>
        </p:nvSpPr>
        <p:spPr>
          <a:xfrm>
            <a:off x="2114550" y="9019515"/>
            <a:ext cx="8360017" cy="436742"/>
          </a:xfrm>
          <a:prstGeom prst="rect">
            <a:avLst/>
          </a:prstGeom>
        </p:spPr>
        <p:txBody>
          <a:bodyPr vert="horz" lIns="91440" tIns="45720" rIns="91440" bIns="45720" rtlCol="0" anchor="ctr"/>
          <a:lstStyle>
            <a:defPPr>
              <a:defRPr lang="en-US"/>
            </a:defPPr>
            <a:lvl1pPr marL="0" algn="l" defTabSz="457200" rtl="0" eaLnBrk="1" latinLnBrk="0" hangingPunct="1">
              <a:defRPr sz="1417"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t>Hyperonomy Universal Decentralized Identifier URI Specification (did-</a:t>
            </a:r>
            <a:r>
              <a:rPr lang="en-US" dirty="0" err="1"/>
              <a:t>uri</a:t>
            </a:r>
            <a:r>
              <a:rPr lang="en-US" dirty="0"/>
              <a:t>-spec)</a:t>
            </a:r>
            <a:endParaRPr lang="en-CA" dirty="0"/>
          </a:p>
        </p:txBody>
      </p:sp>
    </p:spTree>
    <p:extLst>
      <p:ext uri="{BB962C8B-B14F-4D97-AF65-F5344CB8AC3E}">
        <p14:creationId xmlns:p14="http://schemas.microsoft.com/office/powerpoint/2010/main" val="19639532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704850" y="549745"/>
            <a:ext cx="15870238" cy="1487145"/>
          </a:xfrm>
        </p:spPr>
        <p:txBody>
          <a:bodyPr>
            <a:normAutofit/>
          </a:bodyPr>
          <a:lstStyle>
            <a:lvl1pPr>
              <a:defRPr sz="5400">
                <a:latin typeface="Koblenz Serial" panose="02000000000000000000" pitchFamily="50" charset="0"/>
              </a:defRPr>
            </a:lvl1pPr>
          </a:lstStyle>
          <a:p>
            <a:r>
              <a:rPr lang="en-US" dirty="0"/>
              <a:t>Click to edit Master title style</a:t>
            </a:r>
          </a:p>
        </p:txBody>
      </p:sp>
      <p:sp>
        <p:nvSpPr>
          <p:cNvPr id="3" name="Date Placeholder 2"/>
          <p:cNvSpPr>
            <a:spLocks noGrp="1"/>
          </p:cNvSpPr>
          <p:nvPr>
            <p:ph type="dt" sz="half" idx="10"/>
          </p:nvPr>
        </p:nvSpPr>
        <p:spPr>
          <a:xfrm>
            <a:off x="10706614" y="9018020"/>
            <a:ext cx="5868474" cy="436742"/>
          </a:xfrm>
          <a:prstGeom prst="rect">
            <a:avLst/>
          </a:prstGeom>
        </p:spPr>
        <p:txBody>
          <a:bodyPr/>
          <a:lstStyle>
            <a:lvl1pPr>
              <a:defRPr>
                <a:solidFill>
                  <a:schemeClr val="bg1"/>
                </a:solidFill>
              </a:defRPr>
            </a:lvl1pPr>
          </a:lstStyle>
          <a:p>
            <a:fld id="{AEBC0A79-33E3-419A-AB85-34666388398D}" type="datetime1">
              <a:rPr lang="en-CA" smtClean="0"/>
              <a:t>2019-03-30</a:t>
            </a:fld>
            <a:endParaRPr lang="en-CA" dirty="0"/>
          </a:p>
        </p:txBody>
      </p:sp>
      <p:sp>
        <p:nvSpPr>
          <p:cNvPr id="4" name="Footer Placeholder 3"/>
          <p:cNvSpPr>
            <a:spLocks noGrp="1"/>
          </p:cNvSpPr>
          <p:nvPr>
            <p:ph type="ftr" sz="quarter" idx="11"/>
          </p:nvPr>
        </p:nvSpPr>
        <p:spPr>
          <a:xfrm>
            <a:off x="2057349" y="9019515"/>
            <a:ext cx="8233240" cy="435247"/>
          </a:xfrm>
          <a:prstGeom prst="rect">
            <a:avLst/>
          </a:prstGeom>
        </p:spPr>
        <p:txBody>
          <a:bodyPr/>
          <a:lstStyle>
            <a:lvl1pPr>
              <a:defRPr>
                <a:solidFill>
                  <a:schemeClr val="bg1"/>
                </a:solidFill>
              </a:defRPr>
            </a:lvl1pPr>
          </a:lstStyle>
          <a:p>
            <a:r>
              <a:rPr lang="en-US" dirty="0"/>
              <a:t>Hyperonomy Universal Decentralized Identifier URI Specification (did-</a:t>
            </a:r>
            <a:r>
              <a:rPr lang="en-US" dirty="0" err="1"/>
              <a:t>uri</a:t>
            </a:r>
            <a:r>
              <a:rPr lang="en-US" dirty="0"/>
              <a:t>-spec)</a:t>
            </a:r>
            <a:endParaRPr lang="en-CA" dirty="0"/>
          </a:p>
        </p:txBody>
      </p:sp>
      <p:sp>
        <p:nvSpPr>
          <p:cNvPr id="8" name="Slide Number Placeholder 5">
            <a:extLst>
              <a:ext uri="{FF2B5EF4-FFF2-40B4-BE49-F238E27FC236}">
                <a16:creationId xmlns:a16="http://schemas.microsoft.com/office/drawing/2014/main" id="{86D579B6-E979-471E-AC80-707B4308BFED}"/>
              </a:ext>
            </a:extLst>
          </p:cNvPr>
          <p:cNvSpPr txBox="1">
            <a:spLocks/>
          </p:cNvSpPr>
          <p:nvPr userDrawn="1"/>
        </p:nvSpPr>
        <p:spPr>
          <a:xfrm>
            <a:off x="704850" y="9019514"/>
            <a:ext cx="1168522" cy="436743"/>
          </a:xfrm>
          <a:prstGeom prst="rect">
            <a:avLst/>
          </a:prstGeom>
        </p:spPr>
        <p:txBody>
          <a:bodyPr vert="horz" lIns="91440" tIns="45720" rIns="91440" bIns="45720" rtlCol="0" anchor="ctr"/>
          <a:lstStyle>
            <a:defPPr>
              <a:defRPr lang="en-US"/>
            </a:defPPr>
            <a:lvl1pPr marL="0" algn="r" defTabSz="457200" rtl="0" eaLnBrk="1" latinLnBrk="0" hangingPunct="1">
              <a:defRPr lang="en-CA" sz="1417" kern="1200" smtClean="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fld id="{0B5C67D1-9F66-4BC1-9BEC-73C07D7C9B6B}" type="slidenum">
              <a:rPr lang="en-US" smtClean="0">
                <a:solidFill>
                  <a:schemeClr val="bg1"/>
                </a:solidFill>
              </a:rPr>
              <a:pPr algn="l"/>
              <a:t>‹#›</a:t>
            </a:fld>
            <a:endParaRPr lang="en-US" dirty="0">
              <a:solidFill>
                <a:schemeClr val="bg1"/>
              </a:solidFill>
            </a:endParaRPr>
          </a:p>
        </p:txBody>
      </p:sp>
    </p:spTree>
    <p:extLst>
      <p:ext uri="{BB962C8B-B14F-4D97-AF65-F5344CB8AC3E}">
        <p14:creationId xmlns:p14="http://schemas.microsoft.com/office/powerpoint/2010/main" val="42617031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5">
            <a:extLst>
              <a:ext uri="{FF2B5EF4-FFF2-40B4-BE49-F238E27FC236}">
                <a16:creationId xmlns:a16="http://schemas.microsoft.com/office/drawing/2014/main" id="{DDFF05B5-D7CA-483E-AEE4-94AF4DE89A34}"/>
              </a:ext>
            </a:extLst>
          </p:cNvPr>
          <p:cNvSpPr>
            <a:spLocks noGrp="1"/>
          </p:cNvSpPr>
          <p:nvPr>
            <p:ph type="sldNum" sz="quarter" idx="12"/>
          </p:nvPr>
        </p:nvSpPr>
        <p:spPr>
          <a:xfrm>
            <a:off x="704850" y="9019514"/>
            <a:ext cx="1168522" cy="436743"/>
          </a:xfrm>
        </p:spPr>
        <p:txBody>
          <a:bodyPr vert="horz" lIns="91440" tIns="45720" rIns="91440" bIns="45720" rtlCol="0" anchor="ctr"/>
          <a:lstStyle>
            <a:lvl1pPr>
              <a:defRPr lang="en-CA" sz="1417" smtClean="0">
                <a:solidFill>
                  <a:schemeClr val="bg1"/>
                </a:solidFill>
              </a:defRPr>
            </a:lvl1pPr>
          </a:lstStyle>
          <a:p>
            <a:pPr algn="l"/>
            <a:fld id="{0B5C67D1-9F66-4BC1-9BEC-73C07D7C9B6B}" type="slidenum">
              <a:rPr lang="en-US" smtClean="0"/>
              <a:pPr algn="l"/>
              <a:t>‹#›</a:t>
            </a:fld>
            <a:endParaRPr lang="en-US" dirty="0"/>
          </a:p>
        </p:txBody>
      </p:sp>
      <p:sp>
        <p:nvSpPr>
          <p:cNvPr id="3" name="Date Placeholder 3">
            <a:extLst>
              <a:ext uri="{FF2B5EF4-FFF2-40B4-BE49-F238E27FC236}">
                <a16:creationId xmlns:a16="http://schemas.microsoft.com/office/drawing/2014/main" id="{1632724B-EE55-45CB-A9ED-A75F7A4D8525}"/>
              </a:ext>
            </a:extLst>
          </p:cNvPr>
          <p:cNvSpPr>
            <a:spLocks noGrp="1"/>
          </p:cNvSpPr>
          <p:nvPr>
            <p:ph type="dt" sz="half" idx="10"/>
          </p:nvPr>
        </p:nvSpPr>
        <p:spPr>
          <a:xfrm>
            <a:off x="10706614" y="9019514"/>
            <a:ext cx="5868474" cy="436742"/>
          </a:xfrm>
          <a:prstGeom prst="rect">
            <a:avLst/>
          </a:prstGeom>
        </p:spPr>
        <p:txBody>
          <a:bodyPr/>
          <a:lstStyle>
            <a:lvl1pPr>
              <a:defRPr>
                <a:solidFill>
                  <a:schemeClr val="bg1"/>
                </a:solidFill>
              </a:defRPr>
            </a:lvl1pPr>
          </a:lstStyle>
          <a:p>
            <a:fld id="{A54764E6-EFF8-4FC9-B739-FB11DA910CAD}" type="datetime1">
              <a:rPr lang="en-CA" smtClean="0"/>
              <a:t>2019-03-30</a:t>
            </a:fld>
            <a:endParaRPr lang="en-CA" dirty="0"/>
          </a:p>
        </p:txBody>
      </p:sp>
      <p:sp>
        <p:nvSpPr>
          <p:cNvPr id="4" name="Footer Placeholder 4">
            <a:extLst>
              <a:ext uri="{FF2B5EF4-FFF2-40B4-BE49-F238E27FC236}">
                <a16:creationId xmlns:a16="http://schemas.microsoft.com/office/drawing/2014/main" id="{FAA5757B-9107-4526-ADC1-46EE70F3725D}"/>
              </a:ext>
            </a:extLst>
          </p:cNvPr>
          <p:cNvSpPr>
            <a:spLocks noGrp="1"/>
          </p:cNvSpPr>
          <p:nvPr>
            <p:ph type="ftr" sz="quarter" idx="11"/>
          </p:nvPr>
        </p:nvSpPr>
        <p:spPr>
          <a:xfrm>
            <a:off x="2114550" y="9019515"/>
            <a:ext cx="8360017" cy="436742"/>
          </a:xfrm>
          <a:prstGeom prst="rect">
            <a:avLst/>
          </a:prstGeom>
        </p:spPr>
        <p:txBody>
          <a:bodyPr/>
          <a:lstStyle>
            <a:lvl1pPr>
              <a:defRPr>
                <a:solidFill>
                  <a:schemeClr val="bg1"/>
                </a:solidFill>
              </a:defRPr>
            </a:lvl1pPr>
          </a:lstStyle>
          <a:p>
            <a:r>
              <a:rPr lang="en-US" dirty="0"/>
              <a:t>Hyperonomy Universal Decentralized Identifier URI Specification (did-</a:t>
            </a:r>
            <a:r>
              <a:rPr lang="en-US" dirty="0" err="1"/>
              <a:t>uri</a:t>
            </a:r>
            <a:r>
              <a:rPr lang="en-US" dirty="0"/>
              <a:t>-spec)</a:t>
            </a:r>
            <a:endParaRPr lang="en-CA" dirty="0"/>
          </a:p>
        </p:txBody>
      </p:sp>
    </p:spTree>
    <p:extLst>
      <p:ext uri="{BB962C8B-B14F-4D97-AF65-F5344CB8AC3E}">
        <p14:creationId xmlns:p14="http://schemas.microsoft.com/office/powerpoint/2010/main" val="21072707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047559" y="1132434"/>
            <a:ext cx="4639021" cy="3184976"/>
          </a:xfrm>
        </p:spPr>
        <p:txBody>
          <a:bodyPr anchor="b">
            <a:normAutofit/>
          </a:bodyPr>
          <a:lstStyle>
            <a:lvl1pPr algn="l">
              <a:defRPr sz="3402"/>
            </a:lvl1pPr>
          </a:lstStyle>
          <a:p>
            <a:r>
              <a:rPr lang="en-US"/>
              <a:t>Click to edit Master title style</a:t>
            </a:r>
            <a:endParaRPr lang="en-US" dirty="0"/>
          </a:p>
        </p:txBody>
      </p:sp>
      <p:sp>
        <p:nvSpPr>
          <p:cNvPr id="3" name="Content Placeholder 2"/>
          <p:cNvSpPr>
            <a:spLocks noGrp="1"/>
          </p:cNvSpPr>
          <p:nvPr>
            <p:ph idx="1"/>
          </p:nvPr>
        </p:nvSpPr>
        <p:spPr>
          <a:xfrm>
            <a:off x="7148546" y="1132435"/>
            <a:ext cx="8521580" cy="6603239"/>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047559" y="4543339"/>
            <a:ext cx="4641734" cy="3186484"/>
          </a:xfrm>
        </p:spPr>
        <p:txBody>
          <a:bodyPr/>
          <a:lstStyle>
            <a:lvl1pPr marL="0" indent="0" algn="l">
              <a:buNone/>
              <a:defRPr sz="2268"/>
            </a:lvl1pPr>
            <a:lvl2pPr marL="647990" indent="0">
              <a:buNone/>
              <a:defRPr sz="1984"/>
            </a:lvl2pPr>
            <a:lvl3pPr marL="1295979" indent="0">
              <a:buNone/>
              <a:defRPr sz="1701"/>
            </a:lvl3pPr>
            <a:lvl4pPr marL="1943969" indent="0">
              <a:buNone/>
              <a:defRPr sz="1417"/>
            </a:lvl4pPr>
            <a:lvl5pPr marL="2591958" indent="0">
              <a:buNone/>
              <a:defRPr sz="1417"/>
            </a:lvl5pPr>
            <a:lvl6pPr marL="3239948" indent="0">
              <a:buNone/>
              <a:defRPr sz="1417"/>
            </a:lvl6pPr>
            <a:lvl7pPr marL="3887937" indent="0">
              <a:buNone/>
              <a:defRPr sz="1417"/>
            </a:lvl7pPr>
            <a:lvl8pPr marL="4535927" indent="0">
              <a:buNone/>
              <a:defRPr sz="1417"/>
            </a:lvl8pPr>
            <a:lvl9pPr marL="5183916" indent="0">
              <a:buNone/>
              <a:defRPr sz="1417"/>
            </a:lvl9pPr>
          </a:lstStyle>
          <a:p>
            <a:pPr lvl="0"/>
            <a:r>
              <a:rPr lang="en-US"/>
              <a:t>Edit Master text styles</a:t>
            </a:r>
          </a:p>
        </p:txBody>
      </p:sp>
      <p:cxnSp>
        <p:nvCxnSpPr>
          <p:cNvPr id="17" name="Straight Connector 16"/>
          <p:cNvCxnSpPr/>
          <p:nvPr/>
        </p:nvCxnSpPr>
        <p:spPr>
          <a:xfrm>
            <a:off x="2052673" y="4543339"/>
            <a:ext cx="4633906"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9" name="Slide Number Placeholder 5">
            <a:extLst>
              <a:ext uri="{FF2B5EF4-FFF2-40B4-BE49-F238E27FC236}">
                <a16:creationId xmlns:a16="http://schemas.microsoft.com/office/drawing/2014/main" id="{0B6047CC-DA28-4076-BC9E-0D43BFA1B3F4}"/>
              </a:ext>
            </a:extLst>
          </p:cNvPr>
          <p:cNvSpPr txBox="1">
            <a:spLocks/>
          </p:cNvSpPr>
          <p:nvPr userDrawn="1"/>
        </p:nvSpPr>
        <p:spPr>
          <a:xfrm>
            <a:off x="704850" y="9019514"/>
            <a:ext cx="1168522" cy="436743"/>
          </a:xfrm>
          <a:prstGeom prst="rect">
            <a:avLst/>
          </a:prstGeom>
        </p:spPr>
        <p:txBody>
          <a:bodyPr vert="horz" lIns="91440" tIns="45720" rIns="91440" bIns="45720" rtlCol="0" anchor="ctr"/>
          <a:lstStyle>
            <a:defPPr>
              <a:defRPr lang="en-US"/>
            </a:defPPr>
            <a:lvl1pPr marL="0" algn="r" defTabSz="457200" rtl="0" eaLnBrk="1" latinLnBrk="0" hangingPunct="1">
              <a:defRPr lang="en-CA" sz="1417" kern="1200" smtClean="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fld id="{0B5C67D1-9F66-4BC1-9BEC-73C07D7C9B6B}" type="slidenum">
              <a:rPr lang="en-US" smtClean="0"/>
              <a:pPr algn="l"/>
              <a:t>‹#›</a:t>
            </a:fld>
            <a:endParaRPr lang="en-US" dirty="0"/>
          </a:p>
        </p:txBody>
      </p:sp>
      <p:sp>
        <p:nvSpPr>
          <p:cNvPr id="10" name="Date Placeholder 3">
            <a:extLst>
              <a:ext uri="{FF2B5EF4-FFF2-40B4-BE49-F238E27FC236}">
                <a16:creationId xmlns:a16="http://schemas.microsoft.com/office/drawing/2014/main" id="{8CCC9B87-A470-4BEB-85F2-9AC29F600A4E}"/>
              </a:ext>
            </a:extLst>
          </p:cNvPr>
          <p:cNvSpPr txBox="1">
            <a:spLocks/>
          </p:cNvSpPr>
          <p:nvPr userDrawn="1"/>
        </p:nvSpPr>
        <p:spPr>
          <a:xfrm>
            <a:off x="10706614" y="9019514"/>
            <a:ext cx="5868474" cy="436742"/>
          </a:xfrm>
          <a:prstGeom prst="rect">
            <a:avLst/>
          </a:prstGeom>
        </p:spPr>
        <p:txBody>
          <a:bodyPr vert="horz" lIns="91440" tIns="45720" rIns="91440" bIns="45720" rtlCol="0" anchor="ctr"/>
          <a:lstStyle>
            <a:defPPr>
              <a:defRPr lang="en-US"/>
            </a:defPPr>
            <a:lvl1pPr marL="0" algn="r" defTabSz="457200" rtl="0" eaLnBrk="1" latinLnBrk="0" hangingPunct="1">
              <a:defRPr sz="1417"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BA63F9A-B1EE-4CC4-82E4-7D02A9BB06B1}" type="datetime1">
              <a:rPr lang="en-CA" smtClean="0"/>
              <a:pPr/>
              <a:t>2019-03-30</a:t>
            </a:fld>
            <a:endParaRPr lang="en-CA" dirty="0"/>
          </a:p>
        </p:txBody>
      </p:sp>
      <p:sp>
        <p:nvSpPr>
          <p:cNvPr id="11" name="Footer Placeholder 4">
            <a:extLst>
              <a:ext uri="{FF2B5EF4-FFF2-40B4-BE49-F238E27FC236}">
                <a16:creationId xmlns:a16="http://schemas.microsoft.com/office/drawing/2014/main" id="{B030A27B-E456-42CB-9965-58F57753D0B8}"/>
              </a:ext>
            </a:extLst>
          </p:cNvPr>
          <p:cNvSpPr txBox="1">
            <a:spLocks/>
          </p:cNvSpPr>
          <p:nvPr userDrawn="1"/>
        </p:nvSpPr>
        <p:spPr>
          <a:xfrm>
            <a:off x="2114550" y="9019515"/>
            <a:ext cx="8360017" cy="436742"/>
          </a:xfrm>
          <a:prstGeom prst="rect">
            <a:avLst/>
          </a:prstGeom>
        </p:spPr>
        <p:txBody>
          <a:bodyPr vert="horz" lIns="91440" tIns="45720" rIns="91440" bIns="45720" rtlCol="0" anchor="ctr"/>
          <a:lstStyle>
            <a:defPPr>
              <a:defRPr lang="en-US"/>
            </a:defPPr>
            <a:lvl1pPr marL="0" algn="l" defTabSz="457200" rtl="0" eaLnBrk="1" latinLnBrk="0" hangingPunct="1">
              <a:defRPr sz="1417"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t>Hyperonomy Universal Decentralized Identifier URI Specification (did-</a:t>
            </a:r>
            <a:r>
              <a:rPr lang="en-US" dirty="0" err="1"/>
              <a:t>uri</a:t>
            </a:r>
            <a:r>
              <a:rPr lang="en-US" dirty="0"/>
              <a:t>-spec)</a:t>
            </a:r>
            <a:endParaRPr lang="en-CA" dirty="0"/>
          </a:p>
        </p:txBody>
      </p:sp>
    </p:spTree>
    <p:extLst>
      <p:ext uri="{BB962C8B-B14F-4D97-AF65-F5344CB8AC3E}">
        <p14:creationId xmlns:p14="http://schemas.microsoft.com/office/powerpoint/2010/main" val="40799480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10597834" y="683410"/>
            <a:ext cx="5774908" cy="7298136"/>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2056820" y="1600928"/>
            <a:ext cx="7841067" cy="2594599"/>
          </a:xfrm>
        </p:spPr>
        <p:txBody>
          <a:bodyPr anchor="b">
            <a:normAutofit/>
          </a:bodyPr>
          <a:lstStyle>
            <a:lvl1pPr>
              <a:defRPr sz="4535"/>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14842" y="1591048"/>
            <a:ext cx="3955976" cy="5479982"/>
          </a:xfrm>
          <a:solidFill>
            <a:schemeClr val="bg1">
              <a:lumMod val="85000"/>
            </a:schemeClr>
          </a:solidFill>
          <a:ln w="9525" cap="sq">
            <a:noFill/>
            <a:miter lim="800000"/>
          </a:ln>
          <a:effectLst/>
        </p:spPr>
        <p:txBody>
          <a:bodyPr anchor="t"/>
          <a:lstStyle>
            <a:lvl1pPr marL="0" indent="0" algn="ctr">
              <a:buNone/>
              <a:defRPr sz="4535"/>
            </a:lvl1pPr>
            <a:lvl2pPr marL="647990" indent="0">
              <a:buNone/>
              <a:defRPr sz="3968"/>
            </a:lvl2pPr>
            <a:lvl3pPr marL="1295979" indent="0">
              <a:buNone/>
              <a:defRPr sz="3402"/>
            </a:lvl3pPr>
            <a:lvl4pPr marL="1943969" indent="0">
              <a:buNone/>
              <a:defRPr sz="2835"/>
            </a:lvl4pPr>
            <a:lvl5pPr marL="2591958" indent="0">
              <a:buNone/>
              <a:defRPr sz="2835"/>
            </a:lvl5pPr>
            <a:lvl6pPr marL="3239948" indent="0">
              <a:buNone/>
              <a:defRPr sz="2835"/>
            </a:lvl6pPr>
            <a:lvl7pPr marL="3887937" indent="0">
              <a:buNone/>
              <a:defRPr sz="2835"/>
            </a:lvl7pPr>
            <a:lvl8pPr marL="4535927" indent="0">
              <a:buNone/>
              <a:defRPr sz="2835"/>
            </a:lvl8pPr>
            <a:lvl9pPr marL="5183916" indent="0">
              <a:buNone/>
              <a:defRPr sz="2835"/>
            </a:lvl9pPr>
          </a:lstStyle>
          <a:p>
            <a:r>
              <a:rPr lang="en-US" dirty="0"/>
              <a:t>Click icon to add picture</a:t>
            </a:r>
          </a:p>
        </p:txBody>
      </p:sp>
      <p:sp>
        <p:nvSpPr>
          <p:cNvPr id="4" name="Text Placeholder 3"/>
          <p:cNvSpPr>
            <a:spLocks noGrp="1"/>
          </p:cNvSpPr>
          <p:nvPr>
            <p:ph type="body" sz="half" idx="2"/>
          </p:nvPr>
        </p:nvSpPr>
        <p:spPr>
          <a:xfrm>
            <a:off x="2055577" y="4459007"/>
            <a:ext cx="7829836" cy="2840026"/>
          </a:xfrm>
        </p:spPr>
        <p:txBody>
          <a:bodyPr>
            <a:normAutofit/>
          </a:bodyPr>
          <a:lstStyle>
            <a:lvl1pPr marL="0" indent="0" algn="l">
              <a:buNone/>
              <a:defRPr sz="2551"/>
            </a:lvl1pPr>
            <a:lvl2pPr marL="647990" indent="0">
              <a:buNone/>
              <a:defRPr sz="1984"/>
            </a:lvl2pPr>
            <a:lvl3pPr marL="1295979" indent="0">
              <a:buNone/>
              <a:defRPr sz="1701"/>
            </a:lvl3pPr>
            <a:lvl4pPr marL="1943969" indent="0">
              <a:buNone/>
              <a:defRPr sz="1417"/>
            </a:lvl4pPr>
            <a:lvl5pPr marL="2591958" indent="0">
              <a:buNone/>
              <a:defRPr sz="1417"/>
            </a:lvl5pPr>
            <a:lvl6pPr marL="3239948" indent="0">
              <a:buNone/>
              <a:defRPr sz="1417"/>
            </a:lvl6pPr>
            <a:lvl7pPr marL="3887937" indent="0">
              <a:buNone/>
              <a:defRPr sz="1417"/>
            </a:lvl7pPr>
            <a:lvl8pPr marL="4535927" indent="0">
              <a:buNone/>
              <a:defRPr sz="1417"/>
            </a:lvl8pPr>
            <a:lvl9pPr marL="5183916" indent="0">
              <a:buNone/>
              <a:defRPr sz="1417"/>
            </a:lvl9pPr>
          </a:lstStyle>
          <a:p>
            <a:pPr lvl="0"/>
            <a:r>
              <a:rPr lang="en-US"/>
              <a:t>Edit Master text styles</a:t>
            </a:r>
          </a:p>
        </p:txBody>
      </p:sp>
      <p:sp>
        <p:nvSpPr>
          <p:cNvPr id="5" name="Date Placeholder 4"/>
          <p:cNvSpPr>
            <a:spLocks noGrp="1"/>
          </p:cNvSpPr>
          <p:nvPr>
            <p:ph type="dt" sz="half" idx="10"/>
          </p:nvPr>
        </p:nvSpPr>
        <p:spPr>
          <a:xfrm>
            <a:off x="2051401" y="7752762"/>
            <a:ext cx="7834013" cy="453730"/>
          </a:xfrm>
          <a:prstGeom prst="rect">
            <a:avLst/>
          </a:prstGeom>
        </p:spPr>
        <p:txBody>
          <a:bodyPr/>
          <a:lstStyle>
            <a:lvl1pPr algn="l">
              <a:defRPr/>
            </a:lvl1pPr>
          </a:lstStyle>
          <a:p>
            <a:fld id="{2EF8916B-B9DA-4EAE-8C43-3AF73A0F5150}" type="datetime1">
              <a:rPr lang="en-CA" smtClean="0"/>
              <a:t>2019-03-30</a:t>
            </a:fld>
            <a:endParaRPr lang="en-CA" dirty="0"/>
          </a:p>
        </p:txBody>
      </p:sp>
      <p:sp>
        <p:nvSpPr>
          <p:cNvPr id="7" name="Slide Number Placeholder 6"/>
          <p:cNvSpPr>
            <a:spLocks noGrp="1"/>
          </p:cNvSpPr>
          <p:nvPr>
            <p:ph type="sldNum" sz="quarter" idx="12"/>
          </p:nvPr>
        </p:nvSpPr>
        <p:spPr/>
        <p:txBody>
          <a:bodyPr/>
          <a:lstStyle/>
          <a:p>
            <a:fld id="{0B5C67D1-9F66-4BC1-9BEC-73C07D7C9B6B}" type="slidenum">
              <a:rPr lang="en-CA" smtClean="0"/>
              <a:t>‹#›</a:t>
            </a:fld>
            <a:endParaRPr lang="en-CA" dirty="0"/>
          </a:p>
        </p:txBody>
      </p:sp>
      <p:cxnSp>
        <p:nvCxnSpPr>
          <p:cNvPr id="31" name="Straight Connector 30"/>
          <p:cNvCxnSpPr/>
          <p:nvPr/>
        </p:nvCxnSpPr>
        <p:spPr>
          <a:xfrm>
            <a:off x="2051401" y="4455624"/>
            <a:ext cx="7834013"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12" name="Slide Number Placeholder 5">
            <a:extLst>
              <a:ext uri="{FF2B5EF4-FFF2-40B4-BE49-F238E27FC236}">
                <a16:creationId xmlns:a16="http://schemas.microsoft.com/office/drawing/2014/main" id="{96B9BE36-0F1E-40F3-AD21-67DBBD9B1F26}"/>
              </a:ext>
            </a:extLst>
          </p:cNvPr>
          <p:cNvSpPr txBox="1">
            <a:spLocks/>
          </p:cNvSpPr>
          <p:nvPr userDrawn="1"/>
        </p:nvSpPr>
        <p:spPr>
          <a:xfrm>
            <a:off x="704850" y="9019514"/>
            <a:ext cx="1168522" cy="436743"/>
          </a:xfrm>
          <a:prstGeom prst="rect">
            <a:avLst/>
          </a:prstGeom>
        </p:spPr>
        <p:txBody>
          <a:bodyPr vert="horz" lIns="91440" tIns="45720" rIns="91440" bIns="45720" rtlCol="0" anchor="ctr"/>
          <a:lstStyle>
            <a:defPPr>
              <a:defRPr lang="en-US"/>
            </a:defPPr>
            <a:lvl1pPr marL="0" algn="r" defTabSz="457200" rtl="0" eaLnBrk="1" latinLnBrk="0" hangingPunct="1">
              <a:defRPr lang="en-CA" sz="1417" kern="1200" smtClean="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fld id="{0B5C67D1-9F66-4BC1-9BEC-73C07D7C9B6B}" type="slidenum">
              <a:rPr lang="en-US" smtClean="0"/>
              <a:pPr algn="l"/>
              <a:t>‹#›</a:t>
            </a:fld>
            <a:endParaRPr lang="en-US" dirty="0"/>
          </a:p>
        </p:txBody>
      </p:sp>
      <p:sp>
        <p:nvSpPr>
          <p:cNvPr id="13" name="Date Placeholder 3">
            <a:extLst>
              <a:ext uri="{FF2B5EF4-FFF2-40B4-BE49-F238E27FC236}">
                <a16:creationId xmlns:a16="http://schemas.microsoft.com/office/drawing/2014/main" id="{DEA3EED5-19E4-4535-B714-41C8AAB75C3A}"/>
              </a:ext>
            </a:extLst>
          </p:cNvPr>
          <p:cNvSpPr txBox="1">
            <a:spLocks/>
          </p:cNvSpPr>
          <p:nvPr userDrawn="1"/>
        </p:nvSpPr>
        <p:spPr>
          <a:xfrm>
            <a:off x="10706614" y="9019514"/>
            <a:ext cx="5868474" cy="436742"/>
          </a:xfrm>
          <a:prstGeom prst="rect">
            <a:avLst/>
          </a:prstGeom>
        </p:spPr>
        <p:txBody>
          <a:bodyPr vert="horz" lIns="91440" tIns="45720" rIns="91440" bIns="45720" rtlCol="0" anchor="ctr"/>
          <a:lstStyle>
            <a:defPPr>
              <a:defRPr lang="en-US"/>
            </a:defPPr>
            <a:lvl1pPr marL="0" algn="r" defTabSz="457200" rtl="0" eaLnBrk="1" latinLnBrk="0" hangingPunct="1">
              <a:defRPr sz="1417"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BA63F9A-B1EE-4CC4-82E4-7D02A9BB06B1}" type="datetime1">
              <a:rPr lang="en-CA" smtClean="0"/>
              <a:pPr/>
              <a:t>2019-03-30</a:t>
            </a:fld>
            <a:endParaRPr lang="en-CA" dirty="0"/>
          </a:p>
        </p:txBody>
      </p:sp>
      <p:sp>
        <p:nvSpPr>
          <p:cNvPr id="14" name="Footer Placeholder 4">
            <a:extLst>
              <a:ext uri="{FF2B5EF4-FFF2-40B4-BE49-F238E27FC236}">
                <a16:creationId xmlns:a16="http://schemas.microsoft.com/office/drawing/2014/main" id="{A69453FE-7D67-4BD9-BA74-12123F478A41}"/>
              </a:ext>
            </a:extLst>
          </p:cNvPr>
          <p:cNvSpPr txBox="1">
            <a:spLocks/>
          </p:cNvSpPr>
          <p:nvPr userDrawn="1"/>
        </p:nvSpPr>
        <p:spPr>
          <a:xfrm>
            <a:off x="2114550" y="9019515"/>
            <a:ext cx="8360017" cy="436742"/>
          </a:xfrm>
          <a:prstGeom prst="rect">
            <a:avLst/>
          </a:prstGeom>
        </p:spPr>
        <p:txBody>
          <a:bodyPr vert="horz" lIns="91440" tIns="45720" rIns="91440" bIns="45720" rtlCol="0" anchor="ctr"/>
          <a:lstStyle>
            <a:defPPr>
              <a:defRPr lang="en-US"/>
            </a:defPPr>
            <a:lvl1pPr marL="0" algn="l" defTabSz="457200" rtl="0" eaLnBrk="1" latinLnBrk="0" hangingPunct="1">
              <a:defRPr sz="1417"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t>Hyperonomy Universal Decentralized Identifier URI Specification (did-</a:t>
            </a:r>
            <a:r>
              <a:rPr lang="en-US" dirty="0" err="1"/>
              <a:t>uri</a:t>
            </a:r>
            <a:r>
              <a:rPr lang="en-US" dirty="0"/>
              <a:t>-spec)</a:t>
            </a:r>
            <a:endParaRPr lang="en-CA" dirty="0"/>
          </a:p>
        </p:txBody>
      </p:sp>
    </p:spTree>
    <p:extLst>
      <p:ext uri="{BB962C8B-B14F-4D97-AF65-F5344CB8AC3E}">
        <p14:creationId xmlns:p14="http://schemas.microsoft.com/office/powerpoint/2010/main" val="24390139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13500000" scaled="1"/>
          <a:tileRect/>
        </a:gradFill>
        <a:effectLst/>
      </p:bgPr>
    </p:bg>
    <p:spTree>
      <p:nvGrpSpPr>
        <p:cNvPr id="1" name=""/>
        <p:cNvGrpSpPr/>
        <p:nvPr/>
      </p:nvGrpSpPr>
      <p:grpSpPr>
        <a:xfrm>
          <a:off x="0" y="0"/>
          <a:ext cx="0" cy="0"/>
          <a:chOff x="0" y="0"/>
          <a:chExt cx="0" cy="0"/>
        </a:xfrm>
      </p:grpSpPr>
      <p:sp>
        <p:nvSpPr>
          <p:cNvPr id="8" name="Rectangle 7"/>
          <p:cNvSpPr/>
          <p:nvPr/>
        </p:nvSpPr>
        <p:spPr>
          <a:xfrm>
            <a:off x="0" y="2862328"/>
            <a:ext cx="17279938" cy="581960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8683435"/>
            <a:ext cx="17279938" cy="1053028"/>
          </a:xfrm>
          <a:prstGeom prst="rect">
            <a:avLst/>
          </a:prstGeom>
        </p:spPr>
      </p:pic>
      <p:sp>
        <p:nvSpPr>
          <p:cNvPr id="2" name="Title Placeholder 1"/>
          <p:cNvSpPr>
            <a:spLocks noGrp="1"/>
          </p:cNvSpPr>
          <p:nvPr>
            <p:ph type="title"/>
          </p:nvPr>
        </p:nvSpPr>
        <p:spPr>
          <a:xfrm>
            <a:off x="2057349" y="1140295"/>
            <a:ext cx="13610892" cy="148714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057349" y="2857021"/>
            <a:ext cx="13610892" cy="4890765"/>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680398" y="1132433"/>
            <a:ext cx="1149472" cy="713752"/>
          </a:xfrm>
          <a:prstGeom prst="rect">
            <a:avLst/>
          </a:prstGeom>
        </p:spPr>
        <p:txBody>
          <a:bodyPr vert="horz" lIns="91440" tIns="45720" rIns="91440" bIns="45720" rtlCol="0" anchor="t"/>
          <a:lstStyle>
            <a:lvl1pPr algn="r">
              <a:defRPr sz="3968">
                <a:solidFill>
                  <a:schemeClr val="accent1"/>
                </a:solidFill>
              </a:defRPr>
            </a:lvl1pPr>
          </a:lstStyle>
          <a:p>
            <a:fld id="{0B5C67D1-9F66-4BC1-9BEC-73C07D7C9B6B}" type="slidenum">
              <a:rPr lang="en-CA" smtClean="0"/>
              <a:t>‹#›</a:t>
            </a:fld>
            <a:endParaRPr lang="en-CA" dirty="0"/>
          </a:p>
        </p:txBody>
      </p:sp>
      <p:cxnSp>
        <p:nvCxnSpPr>
          <p:cNvPr id="10" name="Straight Connector 9"/>
          <p:cNvCxnSpPr/>
          <p:nvPr/>
        </p:nvCxnSpPr>
        <p:spPr>
          <a:xfrm>
            <a:off x="0" y="8686175"/>
            <a:ext cx="17279938"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7116484"/>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sldNum="0" hdr="0"/>
  <p:txStyles>
    <p:titleStyle>
      <a:lvl1pPr algn="l" defTabSz="1295979" rtl="0" eaLnBrk="1" latinLnBrk="0" hangingPunct="1">
        <a:lnSpc>
          <a:spcPct val="90000"/>
        </a:lnSpc>
        <a:spcBef>
          <a:spcPct val="0"/>
        </a:spcBef>
        <a:buNone/>
        <a:defRPr sz="4535" b="0" i="0" kern="1200" cap="all">
          <a:solidFill>
            <a:schemeClr val="tx1"/>
          </a:solidFill>
          <a:effectLst/>
          <a:latin typeface="+mj-lt"/>
          <a:ea typeface="+mj-ea"/>
          <a:cs typeface="+mj-cs"/>
        </a:defRPr>
      </a:lvl1pPr>
    </p:titleStyle>
    <p:bodyStyle>
      <a:lvl1pPr marL="323995" indent="-323995" algn="l" defTabSz="1295979" rtl="0" eaLnBrk="1" latinLnBrk="0" hangingPunct="1">
        <a:lnSpc>
          <a:spcPct val="120000"/>
        </a:lnSpc>
        <a:spcBef>
          <a:spcPts val="1417"/>
        </a:spcBef>
        <a:buClr>
          <a:schemeClr val="accent1"/>
        </a:buClr>
        <a:buSzPct val="100000"/>
        <a:buFont typeface="Arial" panose="020B0604020202020204" pitchFamily="34" charset="0"/>
        <a:buChar char="•"/>
        <a:defRPr sz="2835" kern="1200">
          <a:solidFill>
            <a:schemeClr val="tx1"/>
          </a:solidFill>
          <a:effectLst/>
          <a:latin typeface="+mn-lt"/>
          <a:ea typeface="+mn-ea"/>
          <a:cs typeface="+mn-cs"/>
        </a:defRPr>
      </a:lvl1pPr>
      <a:lvl2pPr marL="971984" indent="-323995" algn="l" defTabSz="1295979" rtl="0" eaLnBrk="1" latinLnBrk="0" hangingPunct="1">
        <a:lnSpc>
          <a:spcPct val="120000"/>
        </a:lnSpc>
        <a:spcBef>
          <a:spcPts val="709"/>
        </a:spcBef>
        <a:buClr>
          <a:schemeClr val="accent1"/>
        </a:buClr>
        <a:buSzPct val="100000"/>
        <a:buFont typeface="Arial" panose="020B0604020202020204" pitchFamily="34" charset="0"/>
        <a:buChar char="•"/>
        <a:defRPr sz="2551" kern="1200" cap="none" baseline="0">
          <a:solidFill>
            <a:schemeClr val="tx1"/>
          </a:solidFill>
          <a:effectLst/>
          <a:latin typeface="+mn-lt"/>
          <a:ea typeface="+mn-ea"/>
          <a:cs typeface="+mn-cs"/>
        </a:defRPr>
      </a:lvl2pPr>
      <a:lvl3pPr marL="1619974" indent="-323995" algn="l" defTabSz="1295979" rtl="0" eaLnBrk="1" latinLnBrk="0" hangingPunct="1">
        <a:lnSpc>
          <a:spcPct val="120000"/>
        </a:lnSpc>
        <a:spcBef>
          <a:spcPts val="709"/>
        </a:spcBef>
        <a:buClr>
          <a:schemeClr val="accent1"/>
        </a:buClr>
        <a:buSzPct val="100000"/>
        <a:buFont typeface="Arial" panose="020B0604020202020204" pitchFamily="34" charset="0"/>
        <a:buChar char="•"/>
        <a:defRPr sz="2268" kern="1200">
          <a:solidFill>
            <a:schemeClr val="tx1"/>
          </a:solidFill>
          <a:effectLst/>
          <a:latin typeface="+mn-lt"/>
          <a:ea typeface="+mn-ea"/>
          <a:cs typeface="+mn-cs"/>
        </a:defRPr>
      </a:lvl3pPr>
      <a:lvl4pPr marL="2267963" indent="-323995" algn="l" defTabSz="1295979" rtl="0" eaLnBrk="1" latinLnBrk="0" hangingPunct="1">
        <a:lnSpc>
          <a:spcPct val="120000"/>
        </a:lnSpc>
        <a:spcBef>
          <a:spcPts val="709"/>
        </a:spcBef>
        <a:buClr>
          <a:schemeClr val="accent1"/>
        </a:buClr>
        <a:buSzPct val="100000"/>
        <a:buFont typeface="Arial" panose="020B0604020202020204" pitchFamily="34" charset="0"/>
        <a:buChar char="•"/>
        <a:defRPr sz="1984" kern="1200" cap="none" baseline="0">
          <a:solidFill>
            <a:schemeClr val="tx1"/>
          </a:solidFill>
          <a:effectLst/>
          <a:latin typeface="+mn-lt"/>
          <a:ea typeface="+mn-ea"/>
          <a:cs typeface="+mn-cs"/>
        </a:defRPr>
      </a:lvl4pPr>
      <a:lvl5pPr marL="2915953" indent="-323995" algn="l" defTabSz="1295979" rtl="0" eaLnBrk="1" latinLnBrk="0" hangingPunct="1">
        <a:lnSpc>
          <a:spcPct val="120000"/>
        </a:lnSpc>
        <a:spcBef>
          <a:spcPts val="709"/>
        </a:spcBef>
        <a:buClr>
          <a:schemeClr val="accent1"/>
        </a:buClr>
        <a:buSzPct val="100000"/>
        <a:buFont typeface="Arial" panose="020B0604020202020204" pitchFamily="34" charset="0"/>
        <a:buChar char="•"/>
        <a:defRPr sz="1701" kern="1200">
          <a:solidFill>
            <a:schemeClr val="tx1"/>
          </a:solidFill>
          <a:effectLst/>
          <a:latin typeface="+mn-lt"/>
          <a:ea typeface="+mn-ea"/>
          <a:cs typeface="+mn-cs"/>
        </a:defRPr>
      </a:lvl5pPr>
      <a:lvl6pPr marL="3563943" indent="-323995" algn="l" defTabSz="1295979" rtl="0" eaLnBrk="1" latinLnBrk="0" hangingPunct="1">
        <a:lnSpc>
          <a:spcPct val="120000"/>
        </a:lnSpc>
        <a:spcBef>
          <a:spcPts val="709"/>
        </a:spcBef>
        <a:buClr>
          <a:schemeClr val="accent1"/>
        </a:buClr>
        <a:buSzPct val="100000"/>
        <a:buFont typeface="Arial" panose="020B0604020202020204" pitchFamily="34" charset="0"/>
        <a:buChar char="•"/>
        <a:defRPr sz="1701" kern="1200">
          <a:solidFill>
            <a:schemeClr val="tx1"/>
          </a:solidFill>
          <a:effectLst/>
          <a:latin typeface="+mn-lt"/>
          <a:ea typeface="+mn-ea"/>
          <a:cs typeface="+mn-cs"/>
        </a:defRPr>
      </a:lvl6pPr>
      <a:lvl7pPr marL="4211932" indent="-323995" algn="l" defTabSz="1295979" rtl="0" eaLnBrk="1" latinLnBrk="0" hangingPunct="1">
        <a:lnSpc>
          <a:spcPct val="120000"/>
        </a:lnSpc>
        <a:spcBef>
          <a:spcPts val="709"/>
        </a:spcBef>
        <a:buClr>
          <a:schemeClr val="accent1"/>
        </a:buClr>
        <a:buSzPct val="100000"/>
        <a:buFont typeface="Arial" panose="020B0604020202020204" pitchFamily="34" charset="0"/>
        <a:buChar char="•"/>
        <a:defRPr sz="1701" kern="1200">
          <a:solidFill>
            <a:schemeClr val="tx1"/>
          </a:solidFill>
          <a:effectLst/>
          <a:latin typeface="+mn-lt"/>
          <a:ea typeface="+mn-ea"/>
          <a:cs typeface="+mn-cs"/>
        </a:defRPr>
      </a:lvl7pPr>
      <a:lvl8pPr marL="4859922" indent="-323995" algn="l" defTabSz="1295979" rtl="0" eaLnBrk="1" latinLnBrk="0" hangingPunct="1">
        <a:lnSpc>
          <a:spcPct val="120000"/>
        </a:lnSpc>
        <a:spcBef>
          <a:spcPts val="709"/>
        </a:spcBef>
        <a:buClr>
          <a:schemeClr val="accent1"/>
        </a:buClr>
        <a:buSzPct val="100000"/>
        <a:buFont typeface="Arial" panose="020B0604020202020204" pitchFamily="34" charset="0"/>
        <a:buChar char="•"/>
        <a:defRPr sz="1701" kern="1200" baseline="0">
          <a:solidFill>
            <a:schemeClr val="tx1"/>
          </a:solidFill>
          <a:effectLst/>
          <a:latin typeface="+mn-lt"/>
          <a:ea typeface="+mn-ea"/>
          <a:cs typeface="+mn-cs"/>
        </a:defRPr>
      </a:lvl8pPr>
      <a:lvl9pPr marL="5507911" indent="-323995" algn="l" defTabSz="1295979" rtl="0" eaLnBrk="1" latinLnBrk="0" hangingPunct="1">
        <a:lnSpc>
          <a:spcPct val="120000"/>
        </a:lnSpc>
        <a:spcBef>
          <a:spcPts val="709"/>
        </a:spcBef>
        <a:buClr>
          <a:schemeClr val="accent1"/>
        </a:buClr>
        <a:buSzPct val="100000"/>
        <a:buFont typeface="Arial" panose="020B0604020202020204" pitchFamily="34" charset="0"/>
        <a:buChar char="•"/>
        <a:defRPr sz="1701" kern="1200" baseline="0">
          <a:solidFill>
            <a:schemeClr val="tx1"/>
          </a:solidFill>
          <a:effectLst/>
          <a:latin typeface="+mn-lt"/>
          <a:ea typeface="+mn-ea"/>
          <a:cs typeface="+mn-cs"/>
        </a:defRPr>
      </a:lvl9pPr>
    </p:bodyStyle>
    <p:otherStyle>
      <a:defPPr>
        <a:defRPr lang="en-US"/>
      </a:defPPr>
      <a:lvl1pPr marL="0" algn="l" defTabSz="1295979" rtl="0" eaLnBrk="1" latinLnBrk="0" hangingPunct="1">
        <a:defRPr sz="2551" kern="1200">
          <a:solidFill>
            <a:schemeClr val="tx1"/>
          </a:solidFill>
          <a:latin typeface="+mn-lt"/>
          <a:ea typeface="+mn-ea"/>
          <a:cs typeface="+mn-cs"/>
        </a:defRPr>
      </a:lvl1pPr>
      <a:lvl2pPr marL="647990" algn="l" defTabSz="1295979" rtl="0" eaLnBrk="1" latinLnBrk="0" hangingPunct="1">
        <a:defRPr sz="2551" kern="1200">
          <a:solidFill>
            <a:schemeClr val="tx1"/>
          </a:solidFill>
          <a:latin typeface="+mn-lt"/>
          <a:ea typeface="+mn-ea"/>
          <a:cs typeface="+mn-cs"/>
        </a:defRPr>
      </a:lvl2pPr>
      <a:lvl3pPr marL="1295979" algn="l" defTabSz="1295979" rtl="0" eaLnBrk="1" latinLnBrk="0" hangingPunct="1">
        <a:defRPr sz="2551" kern="1200">
          <a:solidFill>
            <a:schemeClr val="tx1"/>
          </a:solidFill>
          <a:latin typeface="+mn-lt"/>
          <a:ea typeface="+mn-ea"/>
          <a:cs typeface="+mn-cs"/>
        </a:defRPr>
      </a:lvl3pPr>
      <a:lvl4pPr marL="1943969" algn="l" defTabSz="1295979" rtl="0" eaLnBrk="1" latinLnBrk="0" hangingPunct="1">
        <a:defRPr sz="2551" kern="1200">
          <a:solidFill>
            <a:schemeClr val="tx1"/>
          </a:solidFill>
          <a:latin typeface="+mn-lt"/>
          <a:ea typeface="+mn-ea"/>
          <a:cs typeface="+mn-cs"/>
        </a:defRPr>
      </a:lvl4pPr>
      <a:lvl5pPr marL="2591958" algn="l" defTabSz="1295979" rtl="0" eaLnBrk="1" latinLnBrk="0" hangingPunct="1">
        <a:defRPr sz="2551" kern="1200">
          <a:solidFill>
            <a:schemeClr val="tx1"/>
          </a:solidFill>
          <a:latin typeface="+mn-lt"/>
          <a:ea typeface="+mn-ea"/>
          <a:cs typeface="+mn-cs"/>
        </a:defRPr>
      </a:lvl5pPr>
      <a:lvl6pPr marL="3239948" algn="l" defTabSz="1295979" rtl="0" eaLnBrk="1" latinLnBrk="0" hangingPunct="1">
        <a:defRPr sz="2551" kern="1200">
          <a:solidFill>
            <a:schemeClr val="tx1"/>
          </a:solidFill>
          <a:latin typeface="+mn-lt"/>
          <a:ea typeface="+mn-ea"/>
          <a:cs typeface="+mn-cs"/>
        </a:defRPr>
      </a:lvl6pPr>
      <a:lvl7pPr marL="3887937" algn="l" defTabSz="1295979" rtl="0" eaLnBrk="1" latinLnBrk="0" hangingPunct="1">
        <a:defRPr sz="2551" kern="1200">
          <a:solidFill>
            <a:schemeClr val="tx1"/>
          </a:solidFill>
          <a:latin typeface="+mn-lt"/>
          <a:ea typeface="+mn-ea"/>
          <a:cs typeface="+mn-cs"/>
        </a:defRPr>
      </a:lvl7pPr>
      <a:lvl8pPr marL="4535927" algn="l" defTabSz="1295979" rtl="0" eaLnBrk="1" latinLnBrk="0" hangingPunct="1">
        <a:defRPr sz="2551" kern="1200">
          <a:solidFill>
            <a:schemeClr val="tx1"/>
          </a:solidFill>
          <a:latin typeface="+mn-lt"/>
          <a:ea typeface="+mn-ea"/>
          <a:cs typeface="+mn-cs"/>
        </a:defRPr>
      </a:lvl8pPr>
      <a:lvl9pPr marL="5183916" algn="l" defTabSz="1295979" rtl="0" eaLnBrk="1" latinLnBrk="0" hangingPunct="1">
        <a:defRPr sz="2551"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6.xml"/><Relationship Id="rId1" Type="http://schemas.openxmlformats.org/officeDocument/2006/relationships/tags" Target="../tags/tag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hyperonomy.com/2019/03/11/giving-grammars-written-with-abnf-notation-the-respect-they-deserve/" TargetMode="External"/><Relationship Id="rId2" Type="http://schemas.openxmlformats.org/officeDocument/2006/relationships/hyperlink" Target="https://hyperonomy.com/2019/03/12/internet-protocols-and-standards-not-only-need-to-be-open-but-more-importantly-open-to-innovation/"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6.xml"/><Relationship Id="rId1" Type="http://schemas.openxmlformats.org/officeDocument/2006/relationships/tags" Target="../tags/tag1.xml"/><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Layout" Target="../slideLayouts/slideLayout2.xml"/><Relationship Id="rId1" Type="http://schemas.openxmlformats.org/officeDocument/2006/relationships/tags" Target="../tags/tag3.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Layout" Target="../slideLayouts/slideLayout2.xml"/><Relationship Id="rId1" Type="http://schemas.openxmlformats.org/officeDocument/2006/relationships/tags" Target="../tags/tag4.xml"/><Relationship Id="rId4" Type="http://schemas.openxmlformats.org/officeDocument/2006/relationships/image" Target="../media/image15.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ags" Target="../tags/tag5.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Layout" Target="../slideLayouts/slideLayout6.xml"/><Relationship Id="rId1" Type="http://schemas.openxmlformats.org/officeDocument/2006/relationships/tags" Target="../tags/tag6.xml"/></Relationships>
</file>

<file path=ppt/slides/_rels/slide26.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slideLayout" Target="../slideLayouts/slideLayout6.xml"/><Relationship Id="rId1" Type="http://schemas.openxmlformats.org/officeDocument/2006/relationships/tags" Target="../tags/tag7.xml"/><Relationship Id="rId4" Type="http://schemas.openxmlformats.org/officeDocument/2006/relationships/image" Target="../media/image18.png"/></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slideLayout" Target="../slideLayouts/slideLayout2.xml"/><Relationship Id="rId1" Type="http://schemas.openxmlformats.org/officeDocument/2006/relationships/tags" Target="../tags/tag8.xml"/></Relationships>
</file>

<file path=ppt/slides/_rels/slide28.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slideLayout" Target="../slideLayouts/slideLayout2.xml"/><Relationship Id="rId1" Type="http://schemas.openxmlformats.org/officeDocument/2006/relationships/tags" Target="../tags/tag9.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slideLayout" Target="../slideLayouts/slideLayout2.xml"/><Relationship Id="rId1" Type="http://schemas.openxmlformats.org/officeDocument/2006/relationships/tags" Target="../tags/tag10.xml"/><Relationship Id="rId5" Type="http://schemas.openxmlformats.org/officeDocument/2006/relationships/image" Target="../media/image22.png"/><Relationship Id="rId4" Type="http://schemas.openxmlformats.org/officeDocument/2006/relationships/hyperlink" Target="https://stackoverflow.com/questions/52465038/merge-query-optimization-neo4j?rq=1"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github.com/mwherman2000/did-uri-spec" TargetMode="External"/><Relationship Id="rId1" Type="http://schemas.openxmlformats.org/officeDocument/2006/relationships/slideLayout" Target="../slideLayouts/slideLayout2.xml"/><Relationship Id="rId4" Type="http://schemas.openxmlformats.org/officeDocument/2006/relationships/hyperlink" Target="https://hyperonomy.com/2016/05/09/how-do-we-think-about-how-we-work/"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ags" Target="../tags/tag11.xml"/></Relationships>
</file>

<file path=ppt/slides/_rels/slide3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Layout" Target="../slideLayouts/slideLayout2.xml"/><Relationship Id="rId1" Type="http://schemas.openxmlformats.org/officeDocument/2006/relationships/tags" Target="../tags/tag12.xml"/></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ags" Target="../tags/tag1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www.windley.com/archives/2019/02/decentralized_identifiers.shtml" TargetMode="Externa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hyperlink" Target="https://github.com/w3c-ccg/did-spec/pull/168#issuecomment-471655338"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hyperlink" Target="https://github.com/WebOfTrustInfo/rwot8-barcelona/blob/master/topics-and-advance-readings/Universal-DID-Operations.md" TargetMode="External"/><Relationship Id="rId2" Type="http://schemas.openxmlformats.org/officeDocument/2006/relationships/hyperlink" Target="https://w3c-ccg.github.io/did-use-cases/" TargetMode="External"/><Relationship Id="rId1" Type="http://schemas.openxmlformats.org/officeDocument/2006/relationships/slideLayout" Target="../slideLayouts/slideLayout2.xml"/><Relationship Id="rId5" Type="http://schemas.openxmlformats.org/officeDocument/2006/relationships/hyperlink" Target="https://github.com/hyperledger/indy-hipe/blob/bd48bae3712e659c34d88c6dea839ccf5a0f0701/text/attachments/README.md" TargetMode="External"/><Relationship Id="rId4" Type="http://schemas.openxmlformats.org/officeDocument/2006/relationships/hyperlink" Target="https://github.com/dhh1128/indy-hipe/blob/9c7722d208cfe0a336cb67a626cbbb192ae73f8c/text/feature-discovery/README.md"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hyperlink" Target="https://github.com/mwherman2000/did-url-spec/blob/master/examples/INDY-ARM-example.json" TargetMode="External"/><Relationship Id="rId2" Type="http://schemas.openxmlformats.org/officeDocument/2006/relationships/hyperlink" Target="https://github.com/mwherman2000/did-url-spec/blob/master/examples/did-spec-example16.json" TargetMode="External"/><Relationship Id="rId1" Type="http://schemas.openxmlformats.org/officeDocument/2006/relationships/slideLayout" Target="../slideLayouts/slideLayout2.xml"/><Relationship Id="rId4" Type="http://schemas.openxmlformats.org/officeDocument/2006/relationships/hyperlink" Target="https://github.com/mwherman2000/did-url-spec/blob/master/examples/windley-diddoc-example.json" TargetMode="External"/></Relationships>
</file>

<file path=ppt/slides/_rels/slide49.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9.emf"/><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0.emf"/><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1.emf"/><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3.emf"/><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4.emf"/><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hyperlink" Target="https://hyperonomy.com/2016/05/09/how-do-we-think-about-how-we-work/" TargetMode="External"/><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6.emf"/><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7.emf"/><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hyperlink" Target="http://www.parse2.com/abnf.shtml" TargetMode="External"/><Relationship Id="rId2" Type="http://schemas.openxmlformats.org/officeDocument/2006/relationships/hyperlink" Target="http://www.parse2.com/" TargetMode="External"/><Relationship Id="rId1" Type="http://schemas.openxmlformats.org/officeDocument/2006/relationships/slideLayout" Target="../slideLayouts/slideLayout2.xml"/><Relationship Id="rId5" Type="http://schemas.openxmlformats.org/officeDocument/2006/relationships/hyperlink" Target="http://www.parse2.com/examples.shtml" TargetMode="External"/><Relationship Id="rId4" Type="http://schemas.openxmlformats.org/officeDocument/2006/relationships/hyperlink" Target="http://www.parse2.com/download.shtml" TargetMode="External"/></Relationships>
</file>

<file path=ppt/slides/_rels/slide6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hyperlink" Target="http://arran.fi.muni.cz/bnfparser2/" TargetMode="Externa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hyperlink" Target="https://hyperonomy.com/2019/03/11/giving-grammars-written-with-abnf-notation-the-respect-they-deserve/"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FC834-6430-4E4A-83B7-97BA43C29D37}"/>
              </a:ext>
            </a:extLst>
          </p:cNvPr>
          <p:cNvSpPr>
            <a:spLocks noGrp="1"/>
          </p:cNvSpPr>
          <p:nvPr>
            <p:ph type="ctrTitle"/>
          </p:nvPr>
        </p:nvSpPr>
        <p:spPr>
          <a:xfrm>
            <a:off x="742950" y="529388"/>
            <a:ext cx="16536988" cy="4556961"/>
          </a:xfrm>
        </p:spPr>
        <p:txBody>
          <a:bodyPr>
            <a:normAutofit fontScale="90000"/>
          </a:bodyPr>
          <a:lstStyle/>
          <a:p>
            <a:br>
              <a:rPr lang="en-US" sz="6600" spc="-100" dirty="0">
                <a:solidFill>
                  <a:srgbClr val="1D326D"/>
                </a:solidFill>
              </a:rPr>
            </a:br>
            <a:br>
              <a:rPr lang="en-US" sz="6600" spc="-100" dirty="0">
                <a:solidFill>
                  <a:srgbClr val="1D326D"/>
                </a:solidFill>
              </a:rPr>
            </a:br>
            <a:r>
              <a:rPr lang="en-US" sz="6600" spc="-100" dirty="0">
                <a:solidFill>
                  <a:srgbClr val="1D326D"/>
                </a:solidFill>
              </a:rPr>
              <a:t>Hyperonomy Universal Decentralized Identifier URI </a:t>
            </a:r>
            <a:r>
              <a:rPr lang="en-US" sz="6600" dirty="0">
                <a:solidFill>
                  <a:srgbClr val="1D326D"/>
                </a:solidFill>
              </a:rPr>
              <a:t>Specification (</a:t>
            </a:r>
            <a:r>
              <a:rPr lang="en-US" sz="6600" cap="none" dirty="0">
                <a:solidFill>
                  <a:srgbClr val="1D326D"/>
                </a:solidFill>
                <a:latin typeface="Consolas" panose="020B0609020204030204" pitchFamily="49" charset="0"/>
              </a:rPr>
              <a:t>did-</a:t>
            </a:r>
            <a:r>
              <a:rPr lang="en-US" sz="6600" cap="none" dirty="0" err="1">
                <a:solidFill>
                  <a:srgbClr val="1D326D"/>
                </a:solidFill>
                <a:latin typeface="Consolas" panose="020B0609020204030204" pitchFamily="49" charset="0"/>
              </a:rPr>
              <a:t>uri</a:t>
            </a:r>
            <a:r>
              <a:rPr lang="en-US" sz="6600" cap="none" dirty="0">
                <a:solidFill>
                  <a:srgbClr val="1D326D"/>
                </a:solidFill>
                <a:latin typeface="Consolas" panose="020B0609020204030204" pitchFamily="49" charset="0"/>
              </a:rPr>
              <a:t>-spec</a:t>
            </a:r>
            <a:r>
              <a:rPr lang="en-US" sz="6600" dirty="0">
                <a:solidFill>
                  <a:srgbClr val="1D326D"/>
                </a:solidFill>
              </a:rPr>
              <a:t>)</a:t>
            </a:r>
            <a:br>
              <a:rPr lang="en-US" sz="6600" dirty="0">
                <a:solidFill>
                  <a:srgbClr val="1D326D"/>
                </a:solidFill>
              </a:rPr>
            </a:br>
            <a:r>
              <a:rPr lang="en-US" sz="5400" cap="none" dirty="0">
                <a:solidFill>
                  <a:srgbClr val="1D326D"/>
                </a:solidFill>
              </a:rPr>
              <a:t>https://github.com/mwherman2000/did-uri-spec</a:t>
            </a:r>
            <a:endParaRPr lang="en-US" sz="5400" cap="none" dirty="0">
              <a:solidFill>
                <a:srgbClr val="1D326D"/>
              </a:solidFill>
              <a:latin typeface="Consolas" panose="020B0609020204030204" pitchFamily="49" charset="0"/>
            </a:endParaRPr>
          </a:p>
        </p:txBody>
      </p:sp>
      <p:sp>
        <p:nvSpPr>
          <p:cNvPr id="3" name="Subtitle 2">
            <a:extLst>
              <a:ext uri="{FF2B5EF4-FFF2-40B4-BE49-F238E27FC236}">
                <a16:creationId xmlns:a16="http://schemas.microsoft.com/office/drawing/2014/main" id="{C660EB17-2854-4658-9BE6-4D698F62714C}"/>
              </a:ext>
            </a:extLst>
          </p:cNvPr>
          <p:cNvSpPr>
            <a:spLocks noGrp="1"/>
          </p:cNvSpPr>
          <p:nvPr>
            <p:ph type="subTitle" idx="1"/>
          </p:nvPr>
        </p:nvSpPr>
        <p:spPr>
          <a:xfrm>
            <a:off x="723900" y="5462192"/>
            <a:ext cx="14944338" cy="1385642"/>
          </a:xfrm>
        </p:spPr>
        <p:txBody>
          <a:bodyPr>
            <a:normAutofit fontScale="70000" lnSpcReduction="20000"/>
          </a:bodyPr>
          <a:lstStyle/>
          <a:p>
            <a:r>
              <a:rPr lang="en-CA" dirty="0"/>
              <a:t>Michael Herman </a:t>
            </a:r>
            <a:r>
              <a:rPr lang="en-CA" cap="none" dirty="0"/>
              <a:t>(@mwherman2000</a:t>
            </a:r>
            <a:r>
              <a:rPr lang="en-CA" dirty="0"/>
              <a:t>)</a:t>
            </a:r>
          </a:p>
          <a:p>
            <a:r>
              <a:rPr lang="en-CA" dirty="0"/>
              <a:t>Independent Blockchain Architect</a:t>
            </a:r>
          </a:p>
          <a:p>
            <a:r>
              <a:rPr lang="en-CA" dirty="0"/>
              <a:t>mwherman@parallelspace.net</a:t>
            </a:r>
            <a:endParaRPr lang="en-US" dirty="0"/>
          </a:p>
        </p:txBody>
      </p:sp>
      <p:sp>
        <p:nvSpPr>
          <p:cNvPr id="4" name="Slide Number Placeholder 3">
            <a:extLst>
              <a:ext uri="{FF2B5EF4-FFF2-40B4-BE49-F238E27FC236}">
                <a16:creationId xmlns:a16="http://schemas.microsoft.com/office/drawing/2014/main" id="{3ABE8D87-3CE9-4E2D-9F08-E37BA021EF98}"/>
              </a:ext>
            </a:extLst>
          </p:cNvPr>
          <p:cNvSpPr>
            <a:spLocks noGrp="1"/>
          </p:cNvSpPr>
          <p:nvPr>
            <p:ph type="sldNum" sz="quarter" idx="12"/>
          </p:nvPr>
        </p:nvSpPr>
        <p:spPr/>
        <p:txBody>
          <a:bodyPr/>
          <a:lstStyle/>
          <a:p>
            <a:pPr algn="l"/>
            <a:fld id="{0B5C67D1-9F66-4BC1-9BEC-73C07D7C9B6B}" type="slidenum">
              <a:rPr lang="en-US" smtClean="0"/>
              <a:pPr algn="l"/>
              <a:t>1</a:t>
            </a:fld>
            <a:endParaRPr lang="en-US" dirty="0"/>
          </a:p>
        </p:txBody>
      </p:sp>
      <p:sp>
        <p:nvSpPr>
          <p:cNvPr id="7" name="Date Placeholder 2">
            <a:extLst>
              <a:ext uri="{FF2B5EF4-FFF2-40B4-BE49-F238E27FC236}">
                <a16:creationId xmlns:a16="http://schemas.microsoft.com/office/drawing/2014/main" id="{BC9154A1-1EB1-49C9-ACB0-22A293391691}"/>
              </a:ext>
            </a:extLst>
          </p:cNvPr>
          <p:cNvSpPr>
            <a:spLocks noGrp="1"/>
          </p:cNvSpPr>
          <p:nvPr>
            <p:ph type="dt" sz="half" idx="4294967295"/>
          </p:nvPr>
        </p:nvSpPr>
        <p:spPr>
          <a:xfrm>
            <a:off x="10706614" y="9018020"/>
            <a:ext cx="5868474" cy="436742"/>
          </a:xfrm>
          <a:prstGeom prst="rect">
            <a:avLst/>
          </a:prstGeom>
        </p:spPr>
        <p:txBody>
          <a:bodyPr/>
          <a:lstStyle/>
          <a:p>
            <a:fld id="{F6999605-DBED-4C66-B9A6-EF428394216D}" type="datetime1">
              <a:rPr lang="en-CA" smtClean="0">
                <a:solidFill>
                  <a:schemeClr val="bg1"/>
                </a:solidFill>
              </a:rPr>
              <a:t>2019-03-30</a:t>
            </a:fld>
            <a:endParaRPr lang="en-CA" dirty="0">
              <a:solidFill>
                <a:schemeClr val="bg1"/>
              </a:solidFill>
            </a:endParaRPr>
          </a:p>
        </p:txBody>
      </p:sp>
      <p:sp>
        <p:nvSpPr>
          <p:cNvPr id="5" name="Rectangle 4">
            <a:extLst>
              <a:ext uri="{FF2B5EF4-FFF2-40B4-BE49-F238E27FC236}">
                <a16:creationId xmlns:a16="http://schemas.microsoft.com/office/drawing/2014/main" id="{ECEADB35-0F1C-45F9-B41E-D189137D737B}"/>
              </a:ext>
            </a:extLst>
          </p:cNvPr>
          <p:cNvSpPr/>
          <p:nvPr/>
        </p:nvSpPr>
        <p:spPr>
          <a:xfrm>
            <a:off x="15218431" y="4271697"/>
            <a:ext cx="1540807" cy="846386"/>
          </a:xfrm>
          <a:prstGeom prst="rect">
            <a:avLst/>
          </a:prstGeom>
        </p:spPr>
        <p:txBody>
          <a:bodyPr wrap="none">
            <a:spAutoFit/>
          </a:bodyPr>
          <a:lstStyle/>
          <a:p>
            <a:pPr algn="r"/>
            <a:r>
              <a:rPr lang="en-CA" sz="4900" dirty="0">
                <a:solidFill>
                  <a:srgbClr val="1D326D"/>
                </a:solidFill>
                <a:latin typeface="+mj-lt"/>
                <a:ea typeface="+mj-ea"/>
                <a:cs typeface="+mj-cs"/>
              </a:rPr>
              <a:t>v0.21</a:t>
            </a:r>
            <a:endParaRPr lang="en-US" sz="4900" dirty="0">
              <a:solidFill>
                <a:srgbClr val="1D326D"/>
              </a:solidFill>
              <a:latin typeface="+mj-lt"/>
              <a:ea typeface="+mj-ea"/>
              <a:cs typeface="+mj-cs"/>
            </a:endParaRPr>
          </a:p>
        </p:txBody>
      </p:sp>
    </p:spTree>
    <p:extLst>
      <p:ext uri="{BB962C8B-B14F-4D97-AF65-F5344CB8AC3E}">
        <p14:creationId xmlns:p14="http://schemas.microsoft.com/office/powerpoint/2010/main" val="33708791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88E31F-62A7-4A5E-A45E-5389712FC7FD}"/>
              </a:ext>
            </a:extLst>
          </p:cNvPr>
          <p:cNvSpPr>
            <a:spLocks noGrp="1"/>
          </p:cNvSpPr>
          <p:nvPr>
            <p:ph type="title"/>
          </p:nvPr>
        </p:nvSpPr>
        <p:spPr/>
        <p:txBody>
          <a:bodyPr>
            <a:normAutofit/>
          </a:bodyPr>
          <a:lstStyle/>
          <a:p>
            <a:r>
              <a:rPr lang="en-CA" sz="5400" dirty="0">
                <a:solidFill>
                  <a:srgbClr val="1D326D"/>
                </a:solidFill>
                <a:latin typeface="Koblenz Serial" panose="02000000000000000000" pitchFamily="50" charset="0"/>
              </a:rPr>
              <a:t>Motivation</a:t>
            </a:r>
            <a:endParaRPr lang="en-US" sz="5400" dirty="0">
              <a:solidFill>
                <a:srgbClr val="1D326D"/>
              </a:solidFill>
              <a:latin typeface="Koblenz Serial" panose="02000000000000000000" pitchFamily="50" charset="0"/>
            </a:endParaRPr>
          </a:p>
        </p:txBody>
      </p:sp>
      <p:sp>
        <p:nvSpPr>
          <p:cNvPr id="3" name="Content Placeholder 2">
            <a:extLst>
              <a:ext uri="{FF2B5EF4-FFF2-40B4-BE49-F238E27FC236}">
                <a16:creationId xmlns:a16="http://schemas.microsoft.com/office/drawing/2014/main" id="{ADF1BD8D-B7AA-4DB6-823F-F6D55D90000B}"/>
              </a:ext>
            </a:extLst>
          </p:cNvPr>
          <p:cNvSpPr>
            <a:spLocks noGrp="1"/>
          </p:cNvSpPr>
          <p:nvPr>
            <p:ph idx="1"/>
          </p:nvPr>
        </p:nvSpPr>
        <p:spPr>
          <a:xfrm>
            <a:off x="704850" y="1285008"/>
            <a:ext cx="15870238" cy="7779868"/>
          </a:xfrm>
        </p:spPr>
        <p:txBody>
          <a:bodyPr>
            <a:noAutofit/>
          </a:bodyPr>
          <a:lstStyle/>
          <a:p>
            <a:pPr marL="0" indent="0">
              <a:buNone/>
            </a:pPr>
            <a:r>
              <a:rPr lang="en-US" dirty="0"/>
              <a:t>During the Feb. 21, 2019 DID Resolution community call, there was a early/initial discussion about using an HTTP binding pattern such as:</a:t>
            </a:r>
          </a:p>
          <a:p>
            <a:r>
              <a:rPr lang="en-US" dirty="0">
                <a:latin typeface="Consolas" panose="020B0609020204030204" pitchFamily="49" charset="0"/>
              </a:rPr>
              <a:t>http://uniresolver.io/resolve/did:xyz:1234</a:t>
            </a:r>
          </a:p>
          <a:p>
            <a:r>
              <a:rPr lang="en-US" dirty="0">
                <a:latin typeface="Consolas" panose="020B0609020204030204" pitchFamily="49" charset="0"/>
              </a:rPr>
              <a:t>http://uniresolver.io/dereference/did:xyz:1234#key1</a:t>
            </a:r>
          </a:p>
          <a:p>
            <a:pPr marL="0" indent="0">
              <a:buNone/>
            </a:pPr>
            <a:r>
              <a:rPr lang="en-US" dirty="0"/>
              <a:t>It was surprising to see the above pattern being proposed because the resolve and dereference operations are redundant.</a:t>
            </a:r>
          </a:p>
          <a:p>
            <a:pPr marL="0" indent="0">
              <a:buNone/>
            </a:pPr>
            <a:r>
              <a:rPr lang="en-US" dirty="0"/>
              <a:t>I assume that the purpose of the current "DID ABNF" syntax discussions is to encapsulate these types of operations into a </a:t>
            </a:r>
            <a:r>
              <a:rPr lang="en-US" dirty="0">
                <a:latin typeface="Consolas" panose="020B0609020204030204" pitchFamily="49" charset="0"/>
              </a:rPr>
              <a:t>did-</a:t>
            </a:r>
            <a:r>
              <a:rPr lang="en-US" dirty="0" err="1">
                <a:latin typeface="Consolas" panose="020B0609020204030204" pitchFamily="49" charset="0"/>
              </a:rPr>
              <a:t>uri</a:t>
            </a:r>
            <a:r>
              <a:rPr lang="en-US" dirty="0"/>
              <a:t> grammar. Based on this assumption, the following </a:t>
            </a:r>
            <a:r>
              <a:rPr lang="en-US" dirty="0">
                <a:latin typeface="Consolas" panose="020B0609020204030204" pitchFamily="49" charset="0"/>
              </a:rPr>
              <a:t>did-</a:t>
            </a:r>
            <a:r>
              <a:rPr lang="en-US" dirty="0" err="1">
                <a:latin typeface="Consolas" panose="020B0609020204030204" pitchFamily="49" charset="0"/>
              </a:rPr>
              <a:t>uri</a:t>
            </a:r>
            <a:r>
              <a:rPr lang="en-US" dirty="0"/>
              <a:t> patterns (and HTTP bindings) are being recommended for use as the primary patterns for the previous 2 use cases:</a:t>
            </a:r>
          </a:p>
          <a:p>
            <a:r>
              <a:rPr lang="en-US" dirty="0"/>
              <a:t>Resolution: 			</a:t>
            </a:r>
            <a:r>
              <a:rPr lang="en-US" dirty="0">
                <a:latin typeface="Consolas" panose="020B0609020204030204" pitchFamily="49" charset="0"/>
              </a:rPr>
              <a:t>http://uniresolver.io/did:xyz:1234</a:t>
            </a:r>
          </a:p>
          <a:p>
            <a:r>
              <a:rPr lang="en-US" dirty="0"/>
              <a:t>Dereferencing (general case): 	</a:t>
            </a:r>
            <a:r>
              <a:rPr lang="en-US" dirty="0">
                <a:latin typeface="Consolas" panose="020B0609020204030204" pitchFamily="49" charset="0"/>
              </a:rPr>
              <a:t>http://uniresolver.io/did:xyz:1234#key1</a:t>
            </a:r>
            <a:br>
              <a:rPr lang="en-US" dirty="0"/>
            </a:br>
            <a:r>
              <a:rPr lang="en-US" dirty="0"/>
              <a:t>and, optionally,                      	</a:t>
            </a:r>
            <a:r>
              <a:rPr lang="en-US" dirty="0">
                <a:latin typeface="Consolas" panose="020B0609020204030204" pitchFamily="49" charset="0"/>
              </a:rPr>
              <a:t>http://uniresolver.io/did:xyz:1234!$selectId="key1"</a:t>
            </a:r>
          </a:p>
        </p:txBody>
      </p:sp>
      <p:sp>
        <p:nvSpPr>
          <p:cNvPr id="4" name="Date Placeholder 3">
            <a:extLst>
              <a:ext uri="{FF2B5EF4-FFF2-40B4-BE49-F238E27FC236}">
                <a16:creationId xmlns:a16="http://schemas.microsoft.com/office/drawing/2014/main" id="{2DAE697E-690E-449D-876D-716C15E19D3E}"/>
              </a:ext>
            </a:extLst>
          </p:cNvPr>
          <p:cNvSpPr>
            <a:spLocks noGrp="1"/>
          </p:cNvSpPr>
          <p:nvPr>
            <p:ph type="dt" sz="half" idx="10"/>
          </p:nvPr>
        </p:nvSpPr>
        <p:spPr/>
        <p:txBody>
          <a:bodyPr/>
          <a:lstStyle/>
          <a:p>
            <a:fld id="{289411AD-87B6-40BC-9005-7395C220A3B6}" type="datetime1">
              <a:rPr lang="en-CA" smtClean="0">
                <a:solidFill>
                  <a:schemeClr val="bg1"/>
                </a:solidFill>
              </a:rPr>
              <a:t>2019-03-30</a:t>
            </a:fld>
            <a:endParaRPr lang="en-CA" dirty="0">
              <a:solidFill>
                <a:schemeClr val="bg1"/>
              </a:solidFill>
            </a:endParaRPr>
          </a:p>
        </p:txBody>
      </p:sp>
      <p:sp>
        <p:nvSpPr>
          <p:cNvPr id="5" name="Footer Placeholder 4">
            <a:extLst>
              <a:ext uri="{FF2B5EF4-FFF2-40B4-BE49-F238E27FC236}">
                <a16:creationId xmlns:a16="http://schemas.microsoft.com/office/drawing/2014/main" id="{EA86F833-51E6-4375-916D-1BB25F0122AB}"/>
              </a:ext>
            </a:extLst>
          </p:cNvPr>
          <p:cNvSpPr>
            <a:spLocks noGrp="1"/>
          </p:cNvSpPr>
          <p:nvPr>
            <p:ph type="ftr" sz="quarter" idx="11"/>
          </p:nvPr>
        </p:nvSpPr>
        <p:spPr/>
        <p:txBody>
          <a:bodyPr/>
          <a:lstStyle/>
          <a:p>
            <a:r>
              <a:rPr lang="en-US" dirty="0">
                <a:solidFill>
                  <a:schemeClr val="bg1"/>
                </a:solidFill>
              </a:rPr>
              <a:t>Hyperonomy Universal Decentralized Identifier URI Specification (did-</a:t>
            </a:r>
            <a:r>
              <a:rPr lang="en-US" dirty="0" err="1">
                <a:solidFill>
                  <a:schemeClr val="bg1"/>
                </a:solidFill>
              </a:rPr>
              <a:t>uri</a:t>
            </a:r>
            <a:r>
              <a:rPr lang="en-US" dirty="0">
                <a:solidFill>
                  <a:schemeClr val="bg1"/>
                </a:solidFill>
              </a:rPr>
              <a:t>-spec)</a:t>
            </a:r>
            <a:endParaRPr lang="en-CA" dirty="0">
              <a:solidFill>
                <a:schemeClr val="bg1"/>
              </a:solidFill>
            </a:endParaRPr>
          </a:p>
        </p:txBody>
      </p:sp>
      <p:sp>
        <p:nvSpPr>
          <p:cNvPr id="6" name="Slide Number Placeholder 5">
            <a:extLst>
              <a:ext uri="{FF2B5EF4-FFF2-40B4-BE49-F238E27FC236}">
                <a16:creationId xmlns:a16="http://schemas.microsoft.com/office/drawing/2014/main" id="{B9D7D1EB-A178-45EE-BF0E-1CDC794DD365}"/>
              </a:ext>
            </a:extLst>
          </p:cNvPr>
          <p:cNvSpPr>
            <a:spLocks noGrp="1"/>
          </p:cNvSpPr>
          <p:nvPr>
            <p:ph type="sldNum" sz="quarter" idx="12"/>
          </p:nvPr>
        </p:nvSpPr>
        <p:spPr/>
        <p:txBody>
          <a:bodyPr/>
          <a:lstStyle/>
          <a:p>
            <a:pPr algn="l"/>
            <a:fld id="{0B5C67D1-9F66-4BC1-9BEC-73C07D7C9B6B}" type="slidenum">
              <a:rPr lang="en-US" smtClean="0"/>
              <a:pPr algn="l"/>
              <a:t>10</a:t>
            </a:fld>
            <a:endParaRPr lang="en-US" dirty="0"/>
          </a:p>
        </p:txBody>
      </p:sp>
    </p:spTree>
    <p:extLst>
      <p:ext uri="{BB962C8B-B14F-4D97-AF65-F5344CB8AC3E}">
        <p14:creationId xmlns:p14="http://schemas.microsoft.com/office/powerpoint/2010/main" val="27589099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55219-2F6F-4FB2-8D5B-1F50D5F99299}"/>
              </a:ext>
            </a:extLst>
          </p:cNvPr>
          <p:cNvSpPr>
            <a:spLocks noGrp="1"/>
          </p:cNvSpPr>
          <p:nvPr>
            <p:ph type="title"/>
          </p:nvPr>
        </p:nvSpPr>
        <p:spPr>
          <a:xfrm>
            <a:off x="704850" y="549745"/>
            <a:ext cx="16575088" cy="1487145"/>
          </a:xfrm>
        </p:spPr>
        <p:txBody>
          <a:bodyPr>
            <a:noAutofit/>
          </a:bodyPr>
          <a:lstStyle/>
          <a:p>
            <a:r>
              <a:rPr lang="en-CA" spc="-200" dirty="0">
                <a:solidFill>
                  <a:srgbClr val="1D326D"/>
                </a:solidFill>
              </a:rPr>
              <a:t>Motivations For a More Refined Approach</a:t>
            </a:r>
            <a:endParaRPr lang="en-US" spc="-200" dirty="0">
              <a:solidFill>
                <a:srgbClr val="1D326D"/>
              </a:solidFill>
            </a:endParaRPr>
          </a:p>
        </p:txBody>
      </p:sp>
      <p:sp>
        <p:nvSpPr>
          <p:cNvPr id="3" name="Date Placeholder 2">
            <a:extLst>
              <a:ext uri="{FF2B5EF4-FFF2-40B4-BE49-F238E27FC236}">
                <a16:creationId xmlns:a16="http://schemas.microsoft.com/office/drawing/2014/main" id="{68E58F56-BBA8-4CEC-87B9-D314C0D86673}"/>
              </a:ext>
            </a:extLst>
          </p:cNvPr>
          <p:cNvSpPr>
            <a:spLocks noGrp="1"/>
          </p:cNvSpPr>
          <p:nvPr>
            <p:ph type="dt" sz="half" idx="10"/>
          </p:nvPr>
        </p:nvSpPr>
        <p:spPr/>
        <p:txBody>
          <a:bodyPr/>
          <a:lstStyle/>
          <a:p>
            <a:fld id="{AEBC0A79-33E3-419A-AB85-34666388398D}" type="datetime1">
              <a:rPr lang="en-CA" smtClean="0"/>
              <a:t>2019-03-30</a:t>
            </a:fld>
            <a:endParaRPr lang="en-CA" dirty="0"/>
          </a:p>
        </p:txBody>
      </p:sp>
      <p:grpSp>
        <p:nvGrpSpPr>
          <p:cNvPr id="8" name="Group 7">
            <a:extLst>
              <a:ext uri="{FF2B5EF4-FFF2-40B4-BE49-F238E27FC236}">
                <a16:creationId xmlns:a16="http://schemas.microsoft.com/office/drawing/2014/main" id="{3828E3B0-D0C9-4558-9162-6E85994EE7EB}"/>
              </a:ext>
            </a:extLst>
          </p:cNvPr>
          <p:cNvGrpSpPr/>
          <p:nvPr/>
        </p:nvGrpSpPr>
        <p:grpSpPr>
          <a:xfrm>
            <a:off x="4239491" y="1208156"/>
            <a:ext cx="8792717" cy="7860824"/>
            <a:chOff x="4239491" y="1208156"/>
            <a:chExt cx="8792717" cy="7860824"/>
          </a:xfrm>
        </p:grpSpPr>
        <p:pic>
          <p:nvPicPr>
            <p:cNvPr id="5" name="Picture 4">
              <a:extLst>
                <a:ext uri="{FF2B5EF4-FFF2-40B4-BE49-F238E27FC236}">
                  <a16:creationId xmlns:a16="http://schemas.microsoft.com/office/drawing/2014/main" id="{ABE27523-2C12-49A9-A437-89F9980FC8D9}"/>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4239491" y="1208156"/>
              <a:ext cx="8792717" cy="7187697"/>
            </a:xfrm>
            <a:prstGeom prst="rect">
              <a:avLst/>
            </a:prstGeom>
          </p:spPr>
        </p:pic>
        <p:sp>
          <p:nvSpPr>
            <p:cNvPr id="6" name="Rectangle 5">
              <a:extLst>
                <a:ext uri="{FF2B5EF4-FFF2-40B4-BE49-F238E27FC236}">
                  <a16:creationId xmlns:a16="http://schemas.microsoft.com/office/drawing/2014/main" id="{AAA4508D-5F6D-426C-BB57-7526762F9856}"/>
                </a:ext>
              </a:extLst>
            </p:cNvPr>
            <p:cNvSpPr/>
            <p:nvPr/>
          </p:nvSpPr>
          <p:spPr>
            <a:xfrm>
              <a:off x="5034360" y="8053317"/>
              <a:ext cx="7375737" cy="1015663"/>
            </a:xfrm>
            <a:prstGeom prst="rect">
              <a:avLst/>
            </a:prstGeom>
          </p:spPr>
          <p:txBody>
            <a:bodyPr wrap="none">
              <a:spAutoFit/>
            </a:bodyPr>
            <a:lstStyle/>
            <a:p>
              <a:pPr algn="ctr"/>
              <a:r>
                <a:rPr lang="en-CA" sz="3600" dirty="0">
                  <a:solidFill>
                    <a:srgbClr val="1D326D"/>
                  </a:solidFill>
                </a:rPr>
                <a:t>Blind Men and the Elephant Problem</a:t>
              </a:r>
            </a:p>
            <a:p>
              <a:pPr algn="ctr"/>
              <a:r>
                <a:rPr lang="en-US" sz="2400" dirty="0">
                  <a:solidFill>
                    <a:schemeClr val="bg1">
                      <a:lumMod val="95000"/>
                    </a:schemeClr>
                  </a:solidFill>
                </a:rPr>
                <a:t>https://en.wikipedia.org/wiki/Blind_men_and_an_elephant</a:t>
              </a:r>
            </a:p>
          </p:txBody>
        </p:sp>
        <p:sp>
          <p:nvSpPr>
            <p:cNvPr id="7" name="TextBox 6">
              <a:extLst>
                <a:ext uri="{FF2B5EF4-FFF2-40B4-BE49-F238E27FC236}">
                  <a16:creationId xmlns:a16="http://schemas.microsoft.com/office/drawing/2014/main" id="{56328748-5FC1-4563-9C2A-AE9F6718F0DE}"/>
                </a:ext>
              </a:extLst>
            </p:cNvPr>
            <p:cNvSpPr txBox="1"/>
            <p:nvPr/>
          </p:nvSpPr>
          <p:spPr>
            <a:xfrm rot="959253">
              <a:off x="7328604" y="4617339"/>
              <a:ext cx="1184563" cy="369332"/>
            </a:xfrm>
            <a:prstGeom prst="rect">
              <a:avLst/>
            </a:prstGeom>
            <a:noFill/>
          </p:spPr>
          <p:txBody>
            <a:bodyPr wrap="square" rtlCol="0">
              <a:spAutoFit/>
            </a:bodyPr>
            <a:lstStyle/>
            <a:p>
              <a:pPr algn="ctr"/>
              <a:r>
                <a:rPr lang="en-CA" dirty="0">
                  <a:solidFill>
                    <a:schemeClr val="bg1"/>
                  </a:solidFill>
                </a:rPr>
                <a:t>RFC3986</a:t>
              </a:r>
              <a:endParaRPr lang="en-US" dirty="0">
                <a:solidFill>
                  <a:schemeClr val="bg1"/>
                </a:solidFill>
              </a:endParaRPr>
            </a:p>
          </p:txBody>
        </p:sp>
      </p:grpSp>
      <p:sp>
        <p:nvSpPr>
          <p:cNvPr id="9" name="TextBox 8">
            <a:extLst>
              <a:ext uri="{FF2B5EF4-FFF2-40B4-BE49-F238E27FC236}">
                <a16:creationId xmlns:a16="http://schemas.microsoft.com/office/drawing/2014/main" id="{C9D83457-31B5-45BA-834F-C2181A59F09A}"/>
              </a:ext>
            </a:extLst>
          </p:cNvPr>
          <p:cNvSpPr txBox="1"/>
          <p:nvPr/>
        </p:nvSpPr>
        <p:spPr>
          <a:xfrm>
            <a:off x="11275875" y="4617338"/>
            <a:ext cx="1184563" cy="369332"/>
          </a:xfrm>
          <a:prstGeom prst="rect">
            <a:avLst/>
          </a:prstGeom>
          <a:noFill/>
        </p:spPr>
        <p:txBody>
          <a:bodyPr wrap="square" rtlCol="0">
            <a:spAutoFit/>
          </a:bodyPr>
          <a:lstStyle/>
          <a:p>
            <a:pPr algn="ctr"/>
            <a:r>
              <a:rPr lang="en-CA" dirty="0">
                <a:solidFill>
                  <a:schemeClr val="bg1"/>
                </a:solidFill>
              </a:rPr>
              <a:t>DID Spec</a:t>
            </a:r>
            <a:endParaRPr lang="en-US" dirty="0">
              <a:solidFill>
                <a:schemeClr val="bg1"/>
              </a:solidFill>
            </a:endParaRPr>
          </a:p>
        </p:txBody>
      </p:sp>
      <p:sp>
        <p:nvSpPr>
          <p:cNvPr id="10" name="TextBox 9">
            <a:extLst>
              <a:ext uri="{FF2B5EF4-FFF2-40B4-BE49-F238E27FC236}">
                <a16:creationId xmlns:a16="http://schemas.microsoft.com/office/drawing/2014/main" id="{C68BD2C9-53B9-4495-AFDC-3D43AC925998}"/>
              </a:ext>
            </a:extLst>
          </p:cNvPr>
          <p:cNvSpPr txBox="1"/>
          <p:nvPr/>
        </p:nvSpPr>
        <p:spPr>
          <a:xfrm>
            <a:off x="4815892" y="4213800"/>
            <a:ext cx="1184563" cy="646331"/>
          </a:xfrm>
          <a:prstGeom prst="rect">
            <a:avLst/>
          </a:prstGeom>
          <a:noFill/>
        </p:spPr>
        <p:txBody>
          <a:bodyPr wrap="square" rtlCol="0">
            <a:spAutoFit/>
          </a:bodyPr>
          <a:lstStyle/>
          <a:p>
            <a:pPr algn="ctr"/>
            <a:r>
              <a:rPr lang="en-CA" dirty="0">
                <a:solidFill>
                  <a:schemeClr val="bg1"/>
                </a:solidFill>
              </a:rPr>
              <a:t>DID Resolution</a:t>
            </a:r>
            <a:endParaRPr lang="en-US" dirty="0">
              <a:solidFill>
                <a:schemeClr val="bg1"/>
              </a:solidFill>
            </a:endParaRPr>
          </a:p>
        </p:txBody>
      </p:sp>
      <p:sp>
        <p:nvSpPr>
          <p:cNvPr id="11" name="TextBox 10">
            <a:extLst>
              <a:ext uri="{FF2B5EF4-FFF2-40B4-BE49-F238E27FC236}">
                <a16:creationId xmlns:a16="http://schemas.microsoft.com/office/drawing/2014/main" id="{DAC2500E-66AC-46B7-8DAE-3697A96FC46D}"/>
              </a:ext>
            </a:extLst>
          </p:cNvPr>
          <p:cNvSpPr txBox="1"/>
          <p:nvPr/>
        </p:nvSpPr>
        <p:spPr>
          <a:xfrm>
            <a:off x="8797471" y="2802179"/>
            <a:ext cx="1184563" cy="646331"/>
          </a:xfrm>
          <a:prstGeom prst="rect">
            <a:avLst/>
          </a:prstGeom>
          <a:noFill/>
        </p:spPr>
        <p:txBody>
          <a:bodyPr wrap="square" rtlCol="0">
            <a:spAutoFit/>
          </a:bodyPr>
          <a:lstStyle/>
          <a:p>
            <a:pPr algn="ctr"/>
            <a:r>
              <a:rPr lang="en-CA" dirty="0">
                <a:solidFill>
                  <a:schemeClr val="bg1"/>
                </a:solidFill>
                <a:latin typeface="Consolas" panose="020B0609020204030204" pitchFamily="49" charset="0"/>
              </a:rPr>
              <a:t>did-</a:t>
            </a:r>
            <a:r>
              <a:rPr lang="en-CA" dirty="0" err="1">
                <a:solidFill>
                  <a:schemeClr val="bg1"/>
                </a:solidFill>
                <a:latin typeface="Consolas" panose="020B0609020204030204" pitchFamily="49" charset="0"/>
              </a:rPr>
              <a:t>uri</a:t>
            </a:r>
            <a:r>
              <a:rPr lang="en-CA" dirty="0">
                <a:solidFill>
                  <a:schemeClr val="bg1"/>
                </a:solidFill>
              </a:rPr>
              <a:t> Grammar</a:t>
            </a:r>
            <a:endParaRPr lang="en-US" dirty="0">
              <a:solidFill>
                <a:schemeClr val="bg1"/>
              </a:solidFill>
            </a:endParaRPr>
          </a:p>
        </p:txBody>
      </p:sp>
      <p:sp>
        <p:nvSpPr>
          <p:cNvPr id="12" name="TextBox 11">
            <a:extLst>
              <a:ext uri="{FF2B5EF4-FFF2-40B4-BE49-F238E27FC236}">
                <a16:creationId xmlns:a16="http://schemas.microsoft.com/office/drawing/2014/main" id="{5444EB8C-C6D7-441A-B943-4B9679C1F376}"/>
              </a:ext>
            </a:extLst>
          </p:cNvPr>
          <p:cNvSpPr txBox="1"/>
          <p:nvPr/>
        </p:nvSpPr>
        <p:spPr>
          <a:xfrm>
            <a:off x="9127879" y="5342789"/>
            <a:ext cx="1240471" cy="369332"/>
          </a:xfrm>
          <a:prstGeom prst="rect">
            <a:avLst/>
          </a:prstGeom>
          <a:noFill/>
        </p:spPr>
        <p:txBody>
          <a:bodyPr wrap="square" rtlCol="0">
            <a:spAutoFit/>
          </a:bodyPr>
          <a:lstStyle/>
          <a:p>
            <a:pPr algn="ctr"/>
            <a:r>
              <a:rPr lang="en-CA" dirty="0">
                <a:solidFill>
                  <a:schemeClr val="bg1"/>
                </a:solidFill>
                <a:latin typeface="Consolas" panose="020B0609020204030204" pitchFamily="49" charset="0"/>
              </a:rPr>
              <a:t>DID ABNF</a:t>
            </a:r>
            <a:endParaRPr lang="en-US" dirty="0">
              <a:solidFill>
                <a:schemeClr val="bg1"/>
              </a:solidFill>
            </a:endParaRPr>
          </a:p>
        </p:txBody>
      </p:sp>
      <p:sp>
        <p:nvSpPr>
          <p:cNvPr id="13" name="TextBox 12">
            <a:extLst>
              <a:ext uri="{FF2B5EF4-FFF2-40B4-BE49-F238E27FC236}">
                <a16:creationId xmlns:a16="http://schemas.microsoft.com/office/drawing/2014/main" id="{B41F5349-A42D-409C-9457-0CA18B79B0BC}"/>
              </a:ext>
            </a:extLst>
          </p:cNvPr>
          <p:cNvSpPr txBox="1"/>
          <p:nvPr/>
        </p:nvSpPr>
        <p:spPr>
          <a:xfrm>
            <a:off x="4759984" y="5628492"/>
            <a:ext cx="1240471" cy="646331"/>
          </a:xfrm>
          <a:prstGeom prst="rect">
            <a:avLst/>
          </a:prstGeom>
          <a:noFill/>
        </p:spPr>
        <p:txBody>
          <a:bodyPr wrap="square" rtlCol="0">
            <a:spAutoFit/>
          </a:bodyPr>
          <a:lstStyle/>
          <a:p>
            <a:pPr algn="ctr"/>
            <a:r>
              <a:rPr lang="en-CA" dirty="0">
                <a:solidFill>
                  <a:schemeClr val="bg1"/>
                </a:solidFill>
                <a:latin typeface="Consolas" panose="020B0609020204030204" pitchFamily="49" charset="0"/>
              </a:rPr>
              <a:t>Indy</a:t>
            </a:r>
          </a:p>
          <a:p>
            <a:pPr algn="ctr"/>
            <a:r>
              <a:rPr lang="en-CA" dirty="0">
                <a:solidFill>
                  <a:schemeClr val="bg1"/>
                </a:solidFill>
                <a:latin typeface="Consolas" panose="020B0609020204030204" pitchFamily="49" charset="0"/>
              </a:rPr>
              <a:t>HIPES</a:t>
            </a:r>
            <a:endParaRPr lang="en-US" dirty="0">
              <a:solidFill>
                <a:schemeClr val="bg1"/>
              </a:solidFill>
            </a:endParaRPr>
          </a:p>
        </p:txBody>
      </p:sp>
      <p:sp>
        <p:nvSpPr>
          <p:cNvPr id="14" name="TextBox 13">
            <a:extLst>
              <a:ext uri="{FF2B5EF4-FFF2-40B4-BE49-F238E27FC236}">
                <a16:creationId xmlns:a16="http://schemas.microsoft.com/office/drawing/2014/main" id="{45F87EDE-4A0B-436D-AE5A-B37E2389F334}"/>
              </a:ext>
            </a:extLst>
          </p:cNvPr>
          <p:cNvSpPr txBox="1"/>
          <p:nvPr/>
        </p:nvSpPr>
        <p:spPr>
          <a:xfrm>
            <a:off x="8992394" y="7061818"/>
            <a:ext cx="1240471" cy="369332"/>
          </a:xfrm>
          <a:prstGeom prst="rect">
            <a:avLst/>
          </a:prstGeom>
          <a:noFill/>
        </p:spPr>
        <p:txBody>
          <a:bodyPr wrap="square" rtlCol="0">
            <a:spAutoFit/>
          </a:bodyPr>
          <a:lstStyle/>
          <a:p>
            <a:pPr algn="ctr"/>
            <a:r>
              <a:rPr lang="en-CA" dirty="0">
                <a:solidFill>
                  <a:schemeClr val="bg1"/>
                </a:solidFill>
                <a:latin typeface="Consolas" panose="020B0609020204030204" pitchFamily="49" charset="0"/>
              </a:rPr>
              <a:t>IPID</a:t>
            </a:r>
            <a:endParaRPr lang="en-US" dirty="0">
              <a:solidFill>
                <a:schemeClr val="bg1"/>
              </a:solidFill>
            </a:endParaRPr>
          </a:p>
        </p:txBody>
      </p:sp>
      <p:sp>
        <p:nvSpPr>
          <p:cNvPr id="15" name="TextBox 14">
            <a:extLst>
              <a:ext uri="{FF2B5EF4-FFF2-40B4-BE49-F238E27FC236}">
                <a16:creationId xmlns:a16="http://schemas.microsoft.com/office/drawing/2014/main" id="{E5CB1961-A5C3-494A-80B8-E4F74B7FA822}"/>
              </a:ext>
            </a:extLst>
          </p:cNvPr>
          <p:cNvSpPr txBox="1"/>
          <p:nvPr/>
        </p:nvSpPr>
        <p:spPr>
          <a:xfrm>
            <a:off x="11097649" y="5839067"/>
            <a:ext cx="1184563" cy="646331"/>
          </a:xfrm>
          <a:prstGeom prst="rect">
            <a:avLst/>
          </a:prstGeom>
          <a:noFill/>
        </p:spPr>
        <p:txBody>
          <a:bodyPr wrap="square" rtlCol="0">
            <a:spAutoFit/>
          </a:bodyPr>
          <a:lstStyle/>
          <a:p>
            <a:pPr algn="ctr"/>
            <a:r>
              <a:rPr lang="en-CA" dirty="0">
                <a:solidFill>
                  <a:schemeClr val="bg1"/>
                </a:solidFill>
                <a:latin typeface="Consolas" panose="020B0609020204030204" pitchFamily="49" charset="0"/>
              </a:rPr>
              <a:t>"naked"</a:t>
            </a:r>
          </a:p>
          <a:p>
            <a:pPr algn="ctr"/>
            <a:r>
              <a:rPr lang="en-CA" dirty="0">
                <a:solidFill>
                  <a:schemeClr val="bg1"/>
                </a:solidFill>
                <a:latin typeface="Consolas" panose="020B0609020204030204" pitchFamily="49" charset="0"/>
              </a:rPr>
              <a:t>DID</a:t>
            </a:r>
            <a:endParaRPr lang="en-US" dirty="0">
              <a:solidFill>
                <a:schemeClr val="bg1"/>
              </a:solidFill>
            </a:endParaRPr>
          </a:p>
        </p:txBody>
      </p:sp>
    </p:spTree>
    <p:custDataLst>
      <p:tags r:id="rId1"/>
    </p:custDataLst>
    <p:extLst>
      <p:ext uri="{BB962C8B-B14F-4D97-AF65-F5344CB8AC3E}">
        <p14:creationId xmlns:p14="http://schemas.microsoft.com/office/powerpoint/2010/main" val="3852529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500" fill="hold"/>
                                        <p:tgtEl>
                                          <p:spTgt spid="15"/>
                                        </p:tgtEl>
                                        <p:attrNameLst>
                                          <p:attrName>ppt_x</p:attrName>
                                        </p:attrNameLst>
                                      </p:cBhvr>
                                      <p:tavLst>
                                        <p:tav tm="0">
                                          <p:val>
                                            <p:strVal val="1+#ppt_w/2"/>
                                          </p:val>
                                        </p:tav>
                                        <p:tav tm="100000">
                                          <p:val>
                                            <p:strVal val="#ppt_x"/>
                                          </p:val>
                                        </p:tav>
                                      </p:tavLst>
                                    </p:anim>
                                    <p:anim calcmode="lin" valueType="num">
                                      <p:cBhvr additive="base">
                                        <p:cTn id="14" dur="50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1"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ppt_x"/>
                                          </p:val>
                                        </p:tav>
                                        <p:tav tm="100000">
                                          <p:val>
                                            <p:strVal val="#ppt_x"/>
                                          </p:val>
                                        </p:tav>
                                      </p:tavLst>
                                    </p:anim>
                                    <p:anim calcmode="lin" valueType="num">
                                      <p:cBhvr additive="base">
                                        <p:cTn id="20"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 calcmode="lin" valueType="num">
                                      <p:cBhvr additive="base">
                                        <p:cTn id="25" dur="500" fill="hold"/>
                                        <p:tgtEl>
                                          <p:spTgt spid="13"/>
                                        </p:tgtEl>
                                        <p:attrNameLst>
                                          <p:attrName>ppt_x</p:attrName>
                                        </p:attrNameLst>
                                      </p:cBhvr>
                                      <p:tavLst>
                                        <p:tav tm="0">
                                          <p:val>
                                            <p:strVal val="0-#ppt_w/2"/>
                                          </p:val>
                                        </p:tav>
                                        <p:tav tm="100000">
                                          <p:val>
                                            <p:strVal val="#ppt_x"/>
                                          </p:val>
                                        </p:tav>
                                      </p:tavLst>
                                    </p:anim>
                                    <p:anim calcmode="lin" valueType="num">
                                      <p:cBhvr additive="base">
                                        <p:cTn id="26" dur="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anim calcmode="lin" valueType="num">
                                      <p:cBhvr additive="base">
                                        <p:cTn id="31" dur="500" fill="hold"/>
                                        <p:tgtEl>
                                          <p:spTgt spid="14"/>
                                        </p:tgtEl>
                                        <p:attrNameLst>
                                          <p:attrName>ppt_x</p:attrName>
                                        </p:attrNameLst>
                                      </p:cBhvr>
                                      <p:tavLst>
                                        <p:tav tm="0">
                                          <p:val>
                                            <p:strVal val="#ppt_x"/>
                                          </p:val>
                                        </p:tav>
                                        <p:tav tm="100000">
                                          <p:val>
                                            <p:strVal val="#ppt_x"/>
                                          </p:val>
                                        </p:tav>
                                      </p:tavLst>
                                    </p:anim>
                                    <p:anim calcmode="lin" valueType="num">
                                      <p:cBhvr additive="base">
                                        <p:cTn id="3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P spid="14" grpId="0"/>
      <p:bldP spid="1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915592-3C53-40D8-93CE-559FE8158634}"/>
              </a:ext>
            </a:extLst>
          </p:cNvPr>
          <p:cNvSpPr>
            <a:spLocks noGrp="1"/>
          </p:cNvSpPr>
          <p:nvPr>
            <p:ph type="title"/>
          </p:nvPr>
        </p:nvSpPr>
        <p:spPr>
          <a:xfrm>
            <a:off x="704850" y="549745"/>
            <a:ext cx="16575088" cy="1487145"/>
          </a:xfrm>
        </p:spPr>
        <p:txBody>
          <a:bodyPr/>
          <a:lstStyle/>
          <a:p>
            <a:r>
              <a:rPr lang="en-US" spc="-200" dirty="0"/>
              <a:t>Universal Decentralized Identifier URI Specification</a:t>
            </a:r>
            <a:br>
              <a:rPr lang="en-US" dirty="0"/>
            </a:br>
            <a:r>
              <a:rPr lang="en-US" sz="3200" dirty="0"/>
              <a:t>User Scenarios / Applications</a:t>
            </a:r>
            <a:endParaRPr lang="en-CA" dirty="0"/>
          </a:p>
        </p:txBody>
      </p:sp>
      <p:sp>
        <p:nvSpPr>
          <p:cNvPr id="3" name="Date Placeholder 2">
            <a:extLst>
              <a:ext uri="{FF2B5EF4-FFF2-40B4-BE49-F238E27FC236}">
                <a16:creationId xmlns:a16="http://schemas.microsoft.com/office/drawing/2014/main" id="{E933B0A8-19EB-49A2-93BF-BDAAAEF5BADF}"/>
              </a:ext>
            </a:extLst>
          </p:cNvPr>
          <p:cNvSpPr>
            <a:spLocks noGrp="1"/>
          </p:cNvSpPr>
          <p:nvPr>
            <p:ph type="dt" sz="half" idx="10"/>
          </p:nvPr>
        </p:nvSpPr>
        <p:spPr/>
        <p:txBody>
          <a:bodyPr/>
          <a:lstStyle/>
          <a:p>
            <a:fld id="{AEBC0A79-33E3-419A-AB85-34666388398D}" type="datetime1">
              <a:rPr lang="en-CA" smtClean="0"/>
              <a:t>2019-03-30</a:t>
            </a:fld>
            <a:endParaRPr lang="en-CA" dirty="0"/>
          </a:p>
        </p:txBody>
      </p:sp>
      <p:sp>
        <p:nvSpPr>
          <p:cNvPr id="4" name="Footer Placeholder 3">
            <a:extLst>
              <a:ext uri="{FF2B5EF4-FFF2-40B4-BE49-F238E27FC236}">
                <a16:creationId xmlns:a16="http://schemas.microsoft.com/office/drawing/2014/main" id="{4B2472E9-BBBC-4602-B2EC-8DBC0F8122FD}"/>
              </a:ext>
            </a:extLst>
          </p:cNvPr>
          <p:cNvSpPr>
            <a:spLocks noGrp="1"/>
          </p:cNvSpPr>
          <p:nvPr>
            <p:ph type="ftr" sz="quarter" idx="11"/>
          </p:nvPr>
        </p:nvSpPr>
        <p:spPr/>
        <p:txBody>
          <a:bodyPr/>
          <a:lstStyle/>
          <a:p>
            <a:r>
              <a:rPr lang="en-US" dirty="0"/>
              <a:t>Hyperonomy Universal Decentralized Identifier URI Specification (did-</a:t>
            </a:r>
            <a:r>
              <a:rPr lang="en-US" dirty="0" err="1"/>
              <a:t>uri</a:t>
            </a:r>
            <a:r>
              <a:rPr lang="en-US" dirty="0"/>
              <a:t>-spec)</a:t>
            </a:r>
            <a:endParaRPr lang="en-CA" dirty="0"/>
          </a:p>
        </p:txBody>
      </p:sp>
      <p:sp>
        <p:nvSpPr>
          <p:cNvPr id="5" name="Flowchart: Document 4">
            <a:extLst>
              <a:ext uri="{FF2B5EF4-FFF2-40B4-BE49-F238E27FC236}">
                <a16:creationId xmlns:a16="http://schemas.microsoft.com/office/drawing/2014/main" id="{5ED40117-76FD-482F-842F-0BCA3CAE6B1C}"/>
              </a:ext>
            </a:extLst>
          </p:cNvPr>
          <p:cNvSpPr/>
          <p:nvPr/>
        </p:nvSpPr>
        <p:spPr>
          <a:xfrm>
            <a:off x="704850" y="2168609"/>
            <a:ext cx="3218220" cy="2087527"/>
          </a:xfrm>
          <a:prstGeom prst="flowChartDocument">
            <a:avLst/>
          </a:prstGeom>
          <a:ln>
            <a:solidFill>
              <a:srgbClr val="0083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800" dirty="0"/>
              <a:t>Universal</a:t>
            </a:r>
          </a:p>
          <a:p>
            <a:pPr algn="ctr"/>
            <a:r>
              <a:rPr lang="en-CA" sz="2800" dirty="0">
                <a:latin typeface="Consolas" panose="020B0609020204030204" pitchFamily="49" charset="0"/>
              </a:rPr>
              <a:t>did-</a:t>
            </a:r>
            <a:r>
              <a:rPr lang="en-CA" sz="2800" dirty="0" err="1">
                <a:latin typeface="Consolas" panose="020B0609020204030204" pitchFamily="49" charset="0"/>
              </a:rPr>
              <a:t>uri</a:t>
            </a:r>
            <a:endParaRPr lang="en-CA" sz="2800" dirty="0">
              <a:latin typeface="Consolas" panose="020B0609020204030204" pitchFamily="49" charset="0"/>
            </a:endParaRPr>
          </a:p>
          <a:p>
            <a:pPr algn="ctr"/>
            <a:r>
              <a:rPr lang="en-CA" sz="2800" dirty="0"/>
              <a:t>Grammar &amp; Specification</a:t>
            </a:r>
          </a:p>
        </p:txBody>
      </p:sp>
      <p:sp>
        <p:nvSpPr>
          <p:cNvPr id="31" name="Flowchart: Document 30">
            <a:extLst>
              <a:ext uri="{FF2B5EF4-FFF2-40B4-BE49-F238E27FC236}">
                <a16:creationId xmlns:a16="http://schemas.microsoft.com/office/drawing/2014/main" id="{A905AD24-C25E-4D8F-9CF5-29ED3A62FCBA}"/>
              </a:ext>
            </a:extLst>
          </p:cNvPr>
          <p:cNvSpPr/>
          <p:nvPr/>
        </p:nvSpPr>
        <p:spPr>
          <a:xfrm>
            <a:off x="7044075" y="1363752"/>
            <a:ext cx="3218220" cy="1175917"/>
          </a:xfrm>
          <a:prstGeom prst="flowChartDocument">
            <a:avLst/>
          </a:prstGeom>
          <a:ln>
            <a:solidFill>
              <a:srgbClr val="0083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800" dirty="0">
                <a:latin typeface="Consolas" panose="020B0609020204030204" pitchFamily="49" charset="0"/>
              </a:rPr>
              <a:t>did-spec</a:t>
            </a:r>
            <a:r>
              <a:rPr lang="en-CA" sz="2800" dirty="0"/>
              <a:t> Specification</a:t>
            </a:r>
          </a:p>
        </p:txBody>
      </p:sp>
      <p:sp>
        <p:nvSpPr>
          <p:cNvPr id="32" name="Flowchart: Document 31">
            <a:extLst>
              <a:ext uri="{FF2B5EF4-FFF2-40B4-BE49-F238E27FC236}">
                <a16:creationId xmlns:a16="http://schemas.microsoft.com/office/drawing/2014/main" id="{768369FE-36E3-4B49-8AAF-0CB15132342B}"/>
              </a:ext>
            </a:extLst>
          </p:cNvPr>
          <p:cNvSpPr/>
          <p:nvPr/>
        </p:nvSpPr>
        <p:spPr>
          <a:xfrm>
            <a:off x="7044075" y="2655365"/>
            <a:ext cx="3218220" cy="1158912"/>
          </a:xfrm>
          <a:prstGeom prst="flowChartDocument">
            <a:avLst/>
          </a:prstGeom>
          <a:ln>
            <a:solidFill>
              <a:srgbClr val="0083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800" dirty="0">
                <a:latin typeface="Consolas" panose="020B0609020204030204" pitchFamily="49" charset="0"/>
              </a:rPr>
              <a:t>did-resolution</a:t>
            </a:r>
          </a:p>
          <a:p>
            <a:pPr algn="ctr"/>
            <a:r>
              <a:rPr lang="en-CA" sz="2800" dirty="0"/>
              <a:t>Specification</a:t>
            </a:r>
          </a:p>
        </p:txBody>
      </p:sp>
      <p:sp>
        <p:nvSpPr>
          <p:cNvPr id="33" name="Flowchart: Document 32">
            <a:extLst>
              <a:ext uri="{FF2B5EF4-FFF2-40B4-BE49-F238E27FC236}">
                <a16:creationId xmlns:a16="http://schemas.microsoft.com/office/drawing/2014/main" id="{E5978E6A-50FA-4A77-8631-3E2EF630C952}"/>
              </a:ext>
            </a:extLst>
          </p:cNvPr>
          <p:cNvSpPr/>
          <p:nvPr/>
        </p:nvSpPr>
        <p:spPr>
          <a:xfrm>
            <a:off x="7044075" y="3928993"/>
            <a:ext cx="3218220" cy="889879"/>
          </a:xfrm>
          <a:prstGeom prst="flowChartDocument">
            <a:avLst/>
          </a:prstGeom>
          <a:ln>
            <a:solidFill>
              <a:srgbClr val="0083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800" dirty="0"/>
              <a:t>Indy HIPEs</a:t>
            </a:r>
          </a:p>
        </p:txBody>
      </p:sp>
      <p:sp>
        <p:nvSpPr>
          <p:cNvPr id="34" name="Flowchart: Document 33">
            <a:extLst>
              <a:ext uri="{FF2B5EF4-FFF2-40B4-BE49-F238E27FC236}">
                <a16:creationId xmlns:a16="http://schemas.microsoft.com/office/drawing/2014/main" id="{F9B98764-CE7A-4FC1-B168-BA35C0151318}"/>
              </a:ext>
            </a:extLst>
          </p:cNvPr>
          <p:cNvSpPr/>
          <p:nvPr/>
        </p:nvSpPr>
        <p:spPr>
          <a:xfrm>
            <a:off x="7044075" y="4935496"/>
            <a:ext cx="3218220" cy="908402"/>
          </a:xfrm>
          <a:prstGeom prst="flowChartDocument">
            <a:avLst/>
          </a:prstGeom>
          <a:ln>
            <a:solidFill>
              <a:srgbClr val="0083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800" dirty="0"/>
              <a:t>…</a:t>
            </a:r>
          </a:p>
        </p:txBody>
      </p:sp>
      <p:cxnSp>
        <p:nvCxnSpPr>
          <p:cNvPr id="47" name="Straight Arrow Connector 46">
            <a:extLst>
              <a:ext uri="{FF2B5EF4-FFF2-40B4-BE49-F238E27FC236}">
                <a16:creationId xmlns:a16="http://schemas.microsoft.com/office/drawing/2014/main" id="{4821C86D-F9D6-43DD-9925-2C7E55B6CD46}"/>
              </a:ext>
            </a:extLst>
          </p:cNvPr>
          <p:cNvCxnSpPr>
            <a:cxnSpLocks/>
            <a:stCxn id="5" idx="3"/>
            <a:endCxn id="31" idx="1"/>
          </p:cNvCxnSpPr>
          <p:nvPr/>
        </p:nvCxnSpPr>
        <p:spPr>
          <a:xfrm flipV="1">
            <a:off x="3923070" y="1951711"/>
            <a:ext cx="3121005" cy="1260662"/>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37F15CFF-A0D2-4BEE-BC4F-91BC9B226FAA}"/>
              </a:ext>
            </a:extLst>
          </p:cNvPr>
          <p:cNvCxnSpPr>
            <a:cxnSpLocks/>
            <a:stCxn id="5" idx="3"/>
            <a:endCxn id="32" idx="1"/>
          </p:cNvCxnSpPr>
          <p:nvPr/>
        </p:nvCxnSpPr>
        <p:spPr>
          <a:xfrm>
            <a:off x="3923070" y="3212373"/>
            <a:ext cx="3121005" cy="22448"/>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4947C3F7-A379-483B-99D2-B771C28A05E9}"/>
              </a:ext>
            </a:extLst>
          </p:cNvPr>
          <p:cNvCxnSpPr>
            <a:cxnSpLocks/>
            <a:stCxn id="5" idx="3"/>
            <a:endCxn id="33" idx="1"/>
          </p:cNvCxnSpPr>
          <p:nvPr/>
        </p:nvCxnSpPr>
        <p:spPr>
          <a:xfrm>
            <a:off x="3923070" y="3212373"/>
            <a:ext cx="3121005" cy="116156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DCFAEADC-C04C-432C-8856-778FA4A08D70}"/>
              </a:ext>
            </a:extLst>
          </p:cNvPr>
          <p:cNvCxnSpPr>
            <a:cxnSpLocks/>
            <a:stCxn id="5" idx="3"/>
            <a:endCxn id="34" idx="1"/>
          </p:cNvCxnSpPr>
          <p:nvPr/>
        </p:nvCxnSpPr>
        <p:spPr>
          <a:xfrm>
            <a:off x="3923070" y="3212373"/>
            <a:ext cx="3121005" cy="2177324"/>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141015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915592-3C53-40D8-93CE-559FE8158634}"/>
              </a:ext>
            </a:extLst>
          </p:cNvPr>
          <p:cNvSpPr>
            <a:spLocks noGrp="1"/>
          </p:cNvSpPr>
          <p:nvPr>
            <p:ph type="title"/>
          </p:nvPr>
        </p:nvSpPr>
        <p:spPr>
          <a:xfrm>
            <a:off x="704850" y="549745"/>
            <a:ext cx="16575088" cy="1487145"/>
          </a:xfrm>
        </p:spPr>
        <p:txBody>
          <a:bodyPr/>
          <a:lstStyle/>
          <a:p>
            <a:r>
              <a:rPr lang="en-US" spc="-200" dirty="0"/>
              <a:t>Universal Decentralized Identifier URI Specification</a:t>
            </a:r>
            <a:br>
              <a:rPr lang="en-US" dirty="0"/>
            </a:br>
            <a:r>
              <a:rPr lang="en-US" sz="3200" dirty="0"/>
              <a:t>User Scenarios / Applications</a:t>
            </a:r>
            <a:endParaRPr lang="en-CA" dirty="0"/>
          </a:p>
        </p:txBody>
      </p:sp>
      <p:sp>
        <p:nvSpPr>
          <p:cNvPr id="3" name="Date Placeholder 2">
            <a:extLst>
              <a:ext uri="{FF2B5EF4-FFF2-40B4-BE49-F238E27FC236}">
                <a16:creationId xmlns:a16="http://schemas.microsoft.com/office/drawing/2014/main" id="{E933B0A8-19EB-49A2-93BF-BDAAAEF5BADF}"/>
              </a:ext>
            </a:extLst>
          </p:cNvPr>
          <p:cNvSpPr>
            <a:spLocks noGrp="1"/>
          </p:cNvSpPr>
          <p:nvPr>
            <p:ph type="dt" sz="half" idx="10"/>
          </p:nvPr>
        </p:nvSpPr>
        <p:spPr/>
        <p:txBody>
          <a:bodyPr/>
          <a:lstStyle/>
          <a:p>
            <a:fld id="{AEBC0A79-33E3-419A-AB85-34666388398D}" type="datetime1">
              <a:rPr lang="en-CA" smtClean="0"/>
              <a:t>2019-03-30</a:t>
            </a:fld>
            <a:endParaRPr lang="en-CA" dirty="0"/>
          </a:p>
        </p:txBody>
      </p:sp>
      <p:sp>
        <p:nvSpPr>
          <p:cNvPr id="4" name="Footer Placeholder 3">
            <a:extLst>
              <a:ext uri="{FF2B5EF4-FFF2-40B4-BE49-F238E27FC236}">
                <a16:creationId xmlns:a16="http://schemas.microsoft.com/office/drawing/2014/main" id="{4B2472E9-BBBC-4602-B2EC-8DBC0F8122FD}"/>
              </a:ext>
            </a:extLst>
          </p:cNvPr>
          <p:cNvSpPr>
            <a:spLocks noGrp="1"/>
          </p:cNvSpPr>
          <p:nvPr>
            <p:ph type="ftr" sz="quarter" idx="11"/>
          </p:nvPr>
        </p:nvSpPr>
        <p:spPr/>
        <p:txBody>
          <a:bodyPr/>
          <a:lstStyle/>
          <a:p>
            <a:r>
              <a:rPr lang="en-US" dirty="0"/>
              <a:t>Hyperonomy Universal Decentralized Identifier URI Specification (did-</a:t>
            </a:r>
            <a:r>
              <a:rPr lang="en-US" dirty="0" err="1"/>
              <a:t>uri</a:t>
            </a:r>
            <a:r>
              <a:rPr lang="en-US" dirty="0"/>
              <a:t>-spec)</a:t>
            </a:r>
            <a:endParaRPr lang="en-CA" dirty="0"/>
          </a:p>
        </p:txBody>
      </p:sp>
      <p:sp>
        <p:nvSpPr>
          <p:cNvPr id="5" name="Flowchart: Document 4">
            <a:extLst>
              <a:ext uri="{FF2B5EF4-FFF2-40B4-BE49-F238E27FC236}">
                <a16:creationId xmlns:a16="http://schemas.microsoft.com/office/drawing/2014/main" id="{5ED40117-76FD-482F-842F-0BCA3CAE6B1C}"/>
              </a:ext>
            </a:extLst>
          </p:cNvPr>
          <p:cNvSpPr/>
          <p:nvPr/>
        </p:nvSpPr>
        <p:spPr>
          <a:xfrm>
            <a:off x="704850" y="2168609"/>
            <a:ext cx="3218220" cy="2087527"/>
          </a:xfrm>
          <a:prstGeom prst="flowChartDocument">
            <a:avLst/>
          </a:prstGeom>
          <a:ln>
            <a:solidFill>
              <a:srgbClr val="0083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800" dirty="0"/>
              <a:t>Universal</a:t>
            </a:r>
          </a:p>
          <a:p>
            <a:pPr algn="ctr"/>
            <a:r>
              <a:rPr lang="en-CA" sz="2800" dirty="0">
                <a:latin typeface="Consolas" panose="020B0609020204030204" pitchFamily="49" charset="0"/>
              </a:rPr>
              <a:t>did-</a:t>
            </a:r>
            <a:r>
              <a:rPr lang="en-CA" sz="2800" dirty="0" err="1">
                <a:latin typeface="Consolas" panose="020B0609020204030204" pitchFamily="49" charset="0"/>
              </a:rPr>
              <a:t>uri</a:t>
            </a:r>
            <a:endParaRPr lang="en-CA" sz="2800" dirty="0">
              <a:latin typeface="Consolas" panose="020B0609020204030204" pitchFamily="49" charset="0"/>
            </a:endParaRPr>
          </a:p>
          <a:p>
            <a:pPr algn="ctr"/>
            <a:r>
              <a:rPr lang="en-CA" sz="2800" dirty="0"/>
              <a:t>Grammar &amp; Specification</a:t>
            </a:r>
          </a:p>
        </p:txBody>
      </p:sp>
      <p:sp>
        <p:nvSpPr>
          <p:cNvPr id="6" name="Flowchart: Predefined Process 5">
            <a:extLst>
              <a:ext uri="{FF2B5EF4-FFF2-40B4-BE49-F238E27FC236}">
                <a16:creationId xmlns:a16="http://schemas.microsoft.com/office/drawing/2014/main" id="{CABAEEFD-A8EF-4A4F-855A-0A258CE96282}"/>
              </a:ext>
            </a:extLst>
          </p:cNvPr>
          <p:cNvSpPr/>
          <p:nvPr/>
        </p:nvSpPr>
        <p:spPr>
          <a:xfrm>
            <a:off x="704850" y="6594679"/>
            <a:ext cx="3218220" cy="1753299"/>
          </a:xfrm>
          <a:prstGeom prst="flowChartPredefinedProcess">
            <a:avLst/>
          </a:prstGeom>
          <a:solidFill>
            <a:srgbClr val="0085B5"/>
          </a:solidFill>
          <a:ln>
            <a:solidFill>
              <a:srgbClr val="0083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800" dirty="0"/>
              <a:t>Universal</a:t>
            </a:r>
          </a:p>
          <a:p>
            <a:pPr algn="ctr"/>
            <a:r>
              <a:rPr lang="en-CA" sz="2800" dirty="0">
                <a:latin typeface="Consolas" panose="020B0609020204030204" pitchFamily="49" charset="0"/>
              </a:rPr>
              <a:t>did-</a:t>
            </a:r>
            <a:r>
              <a:rPr lang="en-CA" sz="2800" dirty="0" err="1">
                <a:latin typeface="Consolas" panose="020B0609020204030204" pitchFamily="49" charset="0"/>
              </a:rPr>
              <a:t>uri</a:t>
            </a:r>
            <a:endParaRPr lang="en-CA" sz="2800" dirty="0">
              <a:latin typeface="Consolas" panose="020B0609020204030204" pitchFamily="49" charset="0"/>
            </a:endParaRPr>
          </a:p>
          <a:p>
            <a:pPr algn="ctr"/>
            <a:r>
              <a:rPr lang="en-CA" sz="2800" dirty="0"/>
              <a:t>Parser (Java/C++/C#)</a:t>
            </a:r>
          </a:p>
        </p:txBody>
      </p:sp>
      <p:cxnSp>
        <p:nvCxnSpPr>
          <p:cNvPr id="8" name="Straight Arrow Connector 7">
            <a:extLst>
              <a:ext uri="{FF2B5EF4-FFF2-40B4-BE49-F238E27FC236}">
                <a16:creationId xmlns:a16="http://schemas.microsoft.com/office/drawing/2014/main" id="{A41B512B-A81F-4F8C-8E51-C20D70A54B3C}"/>
              </a:ext>
            </a:extLst>
          </p:cNvPr>
          <p:cNvCxnSpPr>
            <a:cxnSpLocks/>
            <a:stCxn id="5" idx="2"/>
            <a:endCxn id="6" idx="0"/>
          </p:cNvCxnSpPr>
          <p:nvPr/>
        </p:nvCxnSpPr>
        <p:spPr>
          <a:xfrm>
            <a:off x="2313960" y="4118127"/>
            <a:ext cx="0" cy="2476552"/>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4" name="Flowchart: Predefined Process 13">
            <a:extLst>
              <a:ext uri="{FF2B5EF4-FFF2-40B4-BE49-F238E27FC236}">
                <a16:creationId xmlns:a16="http://schemas.microsoft.com/office/drawing/2014/main" id="{7382BE34-5F20-4C54-9113-992B1754A563}"/>
              </a:ext>
            </a:extLst>
          </p:cNvPr>
          <p:cNvSpPr/>
          <p:nvPr/>
        </p:nvSpPr>
        <p:spPr>
          <a:xfrm>
            <a:off x="12974231" y="4845379"/>
            <a:ext cx="3600847" cy="648837"/>
          </a:xfrm>
          <a:prstGeom prst="flowChartPredefinedProcess">
            <a:avLst/>
          </a:prstGeom>
          <a:solidFill>
            <a:srgbClr val="0085B5"/>
          </a:solidFill>
          <a:ln>
            <a:solidFill>
              <a:srgbClr val="0083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800" dirty="0"/>
              <a:t>DID Resolver</a:t>
            </a:r>
          </a:p>
        </p:txBody>
      </p:sp>
      <p:sp>
        <p:nvSpPr>
          <p:cNvPr id="16" name="Flowchart: Predefined Process 15">
            <a:extLst>
              <a:ext uri="{FF2B5EF4-FFF2-40B4-BE49-F238E27FC236}">
                <a16:creationId xmlns:a16="http://schemas.microsoft.com/office/drawing/2014/main" id="{EB500BB1-6054-445F-A574-1610A5FBE026}"/>
              </a:ext>
            </a:extLst>
          </p:cNvPr>
          <p:cNvSpPr/>
          <p:nvPr/>
        </p:nvSpPr>
        <p:spPr>
          <a:xfrm>
            <a:off x="12974222" y="5628387"/>
            <a:ext cx="3600856" cy="1009728"/>
          </a:xfrm>
          <a:prstGeom prst="flowChartPredefinedProcess">
            <a:avLst/>
          </a:prstGeom>
          <a:solidFill>
            <a:srgbClr val="0085B5"/>
          </a:solidFill>
          <a:ln>
            <a:solidFill>
              <a:srgbClr val="0083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800" dirty="0"/>
              <a:t>Indy Agent Framework</a:t>
            </a:r>
          </a:p>
        </p:txBody>
      </p:sp>
      <p:sp>
        <p:nvSpPr>
          <p:cNvPr id="17" name="Flowchart: Predefined Process 16">
            <a:extLst>
              <a:ext uri="{FF2B5EF4-FFF2-40B4-BE49-F238E27FC236}">
                <a16:creationId xmlns:a16="http://schemas.microsoft.com/office/drawing/2014/main" id="{10A10D5C-EEC5-4351-B757-253261E40C55}"/>
              </a:ext>
            </a:extLst>
          </p:cNvPr>
          <p:cNvSpPr/>
          <p:nvPr/>
        </p:nvSpPr>
        <p:spPr>
          <a:xfrm>
            <a:off x="12974231" y="6739579"/>
            <a:ext cx="3600857" cy="1343763"/>
          </a:xfrm>
          <a:prstGeom prst="flowChartPredefinedProcess">
            <a:avLst/>
          </a:prstGeom>
          <a:solidFill>
            <a:srgbClr val="0085B5"/>
          </a:solidFill>
          <a:ln>
            <a:solidFill>
              <a:srgbClr val="0083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800" dirty="0"/>
              <a:t>Indy Agent-to-Agent Communications</a:t>
            </a:r>
          </a:p>
        </p:txBody>
      </p:sp>
      <p:cxnSp>
        <p:nvCxnSpPr>
          <p:cNvPr id="19" name="Straight Arrow Connector 18">
            <a:extLst>
              <a:ext uri="{FF2B5EF4-FFF2-40B4-BE49-F238E27FC236}">
                <a16:creationId xmlns:a16="http://schemas.microsoft.com/office/drawing/2014/main" id="{1A94D173-1B2C-47A0-8F2F-5AE2360EAFCE}"/>
              </a:ext>
            </a:extLst>
          </p:cNvPr>
          <p:cNvCxnSpPr>
            <a:cxnSpLocks/>
            <a:stCxn id="6" idx="3"/>
            <a:endCxn id="14" idx="1"/>
          </p:cNvCxnSpPr>
          <p:nvPr/>
        </p:nvCxnSpPr>
        <p:spPr>
          <a:xfrm flipV="1">
            <a:off x="3923070" y="5169798"/>
            <a:ext cx="9051161" cy="230153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98B8E9F3-A5CF-4629-9F34-614318DAAD7C}"/>
              </a:ext>
            </a:extLst>
          </p:cNvPr>
          <p:cNvCxnSpPr>
            <a:cxnSpLocks/>
            <a:stCxn id="6" idx="3"/>
            <a:endCxn id="16" idx="1"/>
          </p:cNvCxnSpPr>
          <p:nvPr/>
        </p:nvCxnSpPr>
        <p:spPr>
          <a:xfrm flipV="1">
            <a:off x="3923070" y="6133251"/>
            <a:ext cx="9051152" cy="1338078"/>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2D440EEA-CCE1-42D2-A827-9C8D4F45D31C}"/>
              </a:ext>
            </a:extLst>
          </p:cNvPr>
          <p:cNvCxnSpPr>
            <a:cxnSpLocks/>
            <a:stCxn id="6" idx="3"/>
            <a:endCxn id="17" idx="1"/>
          </p:cNvCxnSpPr>
          <p:nvPr/>
        </p:nvCxnSpPr>
        <p:spPr>
          <a:xfrm flipV="1">
            <a:off x="3923070" y="7411461"/>
            <a:ext cx="9051161" cy="59868"/>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31" name="Flowchart: Document 30">
            <a:extLst>
              <a:ext uri="{FF2B5EF4-FFF2-40B4-BE49-F238E27FC236}">
                <a16:creationId xmlns:a16="http://schemas.microsoft.com/office/drawing/2014/main" id="{A905AD24-C25E-4D8F-9CF5-29ED3A62FCBA}"/>
              </a:ext>
            </a:extLst>
          </p:cNvPr>
          <p:cNvSpPr/>
          <p:nvPr/>
        </p:nvSpPr>
        <p:spPr>
          <a:xfrm>
            <a:off x="7044075" y="1363752"/>
            <a:ext cx="3218220" cy="1175917"/>
          </a:xfrm>
          <a:prstGeom prst="flowChartDocument">
            <a:avLst/>
          </a:prstGeom>
          <a:ln>
            <a:solidFill>
              <a:srgbClr val="0083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800" dirty="0">
                <a:latin typeface="Consolas" panose="020B0609020204030204" pitchFamily="49" charset="0"/>
              </a:rPr>
              <a:t>did-spec</a:t>
            </a:r>
            <a:r>
              <a:rPr lang="en-CA" sz="2800" dirty="0"/>
              <a:t> Specification</a:t>
            </a:r>
          </a:p>
        </p:txBody>
      </p:sp>
      <p:sp>
        <p:nvSpPr>
          <p:cNvPr id="32" name="Flowchart: Document 31">
            <a:extLst>
              <a:ext uri="{FF2B5EF4-FFF2-40B4-BE49-F238E27FC236}">
                <a16:creationId xmlns:a16="http://schemas.microsoft.com/office/drawing/2014/main" id="{768369FE-36E3-4B49-8AAF-0CB15132342B}"/>
              </a:ext>
            </a:extLst>
          </p:cNvPr>
          <p:cNvSpPr/>
          <p:nvPr/>
        </p:nvSpPr>
        <p:spPr>
          <a:xfrm>
            <a:off x="7044075" y="2655365"/>
            <a:ext cx="3218220" cy="1158912"/>
          </a:xfrm>
          <a:prstGeom prst="flowChartDocument">
            <a:avLst/>
          </a:prstGeom>
          <a:ln>
            <a:solidFill>
              <a:srgbClr val="0083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800" dirty="0">
                <a:latin typeface="Consolas" panose="020B0609020204030204" pitchFamily="49" charset="0"/>
              </a:rPr>
              <a:t>did-resolution</a:t>
            </a:r>
          </a:p>
          <a:p>
            <a:pPr algn="ctr"/>
            <a:r>
              <a:rPr lang="en-CA" sz="2800" dirty="0"/>
              <a:t>Specification</a:t>
            </a:r>
          </a:p>
        </p:txBody>
      </p:sp>
      <p:sp>
        <p:nvSpPr>
          <p:cNvPr id="33" name="Flowchart: Document 32">
            <a:extLst>
              <a:ext uri="{FF2B5EF4-FFF2-40B4-BE49-F238E27FC236}">
                <a16:creationId xmlns:a16="http://schemas.microsoft.com/office/drawing/2014/main" id="{E5978E6A-50FA-4A77-8631-3E2EF630C952}"/>
              </a:ext>
            </a:extLst>
          </p:cNvPr>
          <p:cNvSpPr/>
          <p:nvPr/>
        </p:nvSpPr>
        <p:spPr>
          <a:xfrm>
            <a:off x="7044075" y="3928993"/>
            <a:ext cx="3218220" cy="889879"/>
          </a:xfrm>
          <a:prstGeom prst="flowChartDocument">
            <a:avLst/>
          </a:prstGeom>
          <a:ln>
            <a:solidFill>
              <a:srgbClr val="0083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800" dirty="0"/>
              <a:t>Indy HIPEs</a:t>
            </a:r>
          </a:p>
        </p:txBody>
      </p:sp>
      <p:sp>
        <p:nvSpPr>
          <p:cNvPr id="34" name="Flowchart: Document 33">
            <a:extLst>
              <a:ext uri="{FF2B5EF4-FFF2-40B4-BE49-F238E27FC236}">
                <a16:creationId xmlns:a16="http://schemas.microsoft.com/office/drawing/2014/main" id="{F9B98764-CE7A-4FC1-B168-BA35C0151318}"/>
              </a:ext>
            </a:extLst>
          </p:cNvPr>
          <p:cNvSpPr/>
          <p:nvPr/>
        </p:nvSpPr>
        <p:spPr>
          <a:xfrm>
            <a:off x="7044075" y="4935496"/>
            <a:ext cx="3218220" cy="908402"/>
          </a:xfrm>
          <a:prstGeom prst="flowChartDocument">
            <a:avLst/>
          </a:prstGeom>
          <a:ln>
            <a:solidFill>
              <a:srgbClr val="0083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800" dirty="0"/>
              <a:t>…</a:t>
            </a:r>
          </a:p>
        </p:txBody>
      </p:sp>
      <p:sp>
        <p:nvSpPr>
          <p:cNvPr id="43" name="Flowchart: Predefined Process 42">
            <a:extLst>
              <a:ext uri="{FF2B5EF4-FFF2-40B4-BE49-F238E27FC236}">
                <a16:creationId xmlns:a16="http://schemas.microsoft.com/office/drawing/2014/main" id="{CDA8F194-1EB5-4361-9A76-63E562F3C226}"/>
              </a:ext>
            </a:extLst>
          </p:cNvPr>
          <p:cNvSpPr/>
          <p:nvPr/>
        </p:nvSpPr>
        <p:spPr>
          <a:xfrm>
            <a:off x="12974222" y="8164900"/>
            <a:ext cx="3600847" cy="648837"/>
          </a:xfrm>
          <a:prstGeom prst="flowChartPredefinedProcess">
            <a:avLst/>
          </a:prstGeom>
          <a:solidFill>
            <a:srgbClr val="0085B5"/>
          </a:solidFill>
          <a:ln>
            <a:solidFill>
              <a:srgbClr val="0083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800" dirty="0"/>
              <a:t>…</a:t>
            </a:r>
          </a:p>
        </p:txBody>
      </p:sp>
      <p:cxnSp>
        <p:nvCxnSpPr>
          <p:cNvPr id="44" name="Straight Arrow Connector 43">
            <a:extLst>
              <a:ext uri="{FF2B5EF4-FFF2-40B4-BE49-F238E27FC236}">
                <a16:creationId xmlns:a16="http://schemas.microsoft.com/office/drawing/2014/main" id="{AB445678-541C-42FD-B36D-110E2C518AB3}"/>
              </a:ext>
            </a:extLst>
          </p:cNvPr>
          <p:cNvCxnSpPr>
            <a:cxnSpLocks/>
            <a:stCxn id="6" idx="3"/>
            <a:endCxn id="43" idx="1"/>
          </p:cNvCxnSpPr>
          <p:nvPr/>
        </p:nvCxnSpPr>
        <p:spPr>
          <a:xfrm>
            <a:off x="3923070" y="7471329"/>
            <a:ext cx="9051152" cy="101799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4821C86D-F9D6-43DD-9925-2C7E55B6CD46}"/>
              </a:ext>
            </a:extLst>
          </p:cNvPr>
          <p:cNvCxnSpPr>
            <a:cxnSpLocks/>
            <a:stCxn id="5" idx="3"/>
            <a:endCxn id="31" idx="1"/>
          </p:cNvCxnSpPr>
          <p:nvPr/>
        </p:nvCxnSpPr>
        <p:spPr>
          <a:xfrm flipV="1">
            <a:off x="3923070" y="1951711"/>
            <a:ext cx="3121005" cy="1260662"/>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37F15CFF-A0D2-4BEE-BC4F-91BC9B226FAA}"/>
              </a:ext>
            </a:extLst>
          </p:cNvPr>
          <p:cNvCxnSpPr>
            <a:cxnSpLocks/>
            <a:stCxn id="5" idx="3"/>
            <a:endCxn id="32" idx="1"/>
          </p:cNvCxnSpPr>
          <p:nvPr/>
        </p:nvCxnSpPr>
        <p:spPr>
          <a:xfrm>
            <a:off x="3923070" y="3212373"/>
            <a:ext cx="3121005" cy="22448"/>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4947C3F7-A379-483B-99D2-B771C28A05E9}"/>
              </a:ext>
            </a:extLst>
          </p:cNvPr>
          <p:cNvCxnSpPr>
            <a:cxnSpLocks/>
            <a:stCxn id="5" idx="3"/>
            <a:endCxn id="33" idx="1"/>
          </p:cNvCxnSpPr>
          <p:nvPr/>
        </p:nvCxnSpPr>
        <p:spPr>
          <a:xfrm>
            <a:off x="3923070" y="3212373"/>
            <a:ext cx="3121005" cy="116156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DCFAEADC-C04C-432C-8856-778FA4A08D70}"/>
              </a:ext>
            </a:extLst>
          </p:cNvPr>
          <p:cNvCxnSpPr>
            <a:cxnSpLocks/>
            <a:stCxn id="5" idx="3"/>
            <a:endCxn id="34" idx="1"/>
          </p:cNvCxnSpPr>
          <p:nvPr/>
        </p:nvCxnSpPr>
        <p:spPr>
          <a:xfrm>
            <a:off x="3923070" y="3212373"/>
            <a:ext cx="3121005" cy="2177324"/>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830701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9DD1D9-8DF4-4A1D-A8CD-265A07AFD217}"/>
              </a:ext>
            </a:extLst>
          </p:cNvPr>
          <p:cNvSpPr>
            <a:spLocks noGrp="1"/>
          </p:cNvSpPr>
          <p:nvPr>
            <p:ph type="title"/>
          </p:nvPr>
        </p:nvSpPr>
        <p:spPr/>
        <p:txBody>
          <a:bodyPr/>
          <a:lstStyle/>
          <a:p>
            <a:r>
              <a:rPr lang="en-CA" dirty="0"/>
              <a:t>Approach</a:t>
            </a:r>
            <a:endParaRPr lang="en-US" dirty="0"/>
          </a:p>
        </p:txBody>
      </p:sp>
      <p:sp>
        <p:nvSpPr>
          <p:cNvPr id="3" name="Content Placeholder 2">
            <a:extLst>
              <a:ext uri="{FF2B5EF4-FFF2-40B4-BE49-F238E27FC236}">
                <a16:creationId xmlns:a16="http://schemas.microsoft.com/office/drawing/2014/main" id="{4AC5C470-7068-4B8A-AE20-B7A2C07DC428}"/>
              </a:ext>
            </a:extLst>
          </p:cNvPr>
          <p:cNvSpPr>
            <a:spLocks noGrp="1"/>
          </p:cNvSpPr>
          <p:nvPr>
            <p:ph idx="1"/>
          </p:nvPr>
        </p:nvSpPr>
        <p:spPr>
          <a:xfrm>
            <a:off x="704850" y="1288474"/>
            <a:ext cx="15870238" cy="7396662"/>
          </a:xfrm>
        </p:spPr>
        <p:txBody>
          <a:bodyPr>
            <a:normAutofit/>
          </a:bodyPr>
          <a:lstStyle/>
          <a:p>
            <a:pPr marL="0" indent="0">
              <a:buNone/>
            </a:pPr>
            <a:r>
              <a:rPr lang="en-US" dirty="0"/>
              <a:t>The general approach is:</a:t>
            </a:r>
          </a:p>
          <a:p>
            <a:pPr marL="514350" indent="-514350">
              <a:buFont typeface="+mj-lt"/>
              <a:buAutoNum type="arabicPeriod"/>
            </a:pPr>
            <a:r>
              <a:rPr lang="en-US" dirty="0"/>
              <a:t>Use the original architectural principles from the draft </a:t>
            </a:r>
            <a:r>
              <a:rPr lang="en-US" dirty="0">
                <a:latin typeface="Consolas" panose="020B0609020204030204" pitchFamily="49" charset="0"/>
              </a:rPr>
              <a:t>did-spec</a:t>
            </a:r>
            <a:r>
              <a:rPr lang="en-US" dirty="0"/>
              <a:t> as well as the higher-level DID user scenarios from several documents (see below) to create a comprehensive list of lower-level </a:t>
            </a:r>
            <a:r>
              <a:rPr lang="en-US" dirty="0">
                <a:latin typeface="Consolas" panose="020B0609020204030204" pitchFamily="49" charset="0"/>
              </a:rPr>
              <a:t>did-</a:t>
            </a:r>
            <a:r>
              <a:rPr lang="en-US" dirty="0" err="1">
                <a:latin typeface="Consolas" panose="020B0609020204030204" pitchFamily="49" charset="0"/>
              </a:rPr>
              <a:t>uri</a:t>
            </a:r>
            <a:r>
              <a:rPr lang="en-US" dirty="0"/>
              <a:t> use cases for the </a:t>
            </a:r>
            <a:r>
              <a:rPr lang="en-US" dirty="0">
                <a:latin typeface="Consolas" panose="020B0609020204030204" pitchFamily="49" charset="0"/>
              </a:rPr>
              <a:t>did-</a:t>
            </a:r>
            <a:r>
              <a:rPr lang="en-US" dirty="0" err="1">
                <a:latin typeface="Consolas" panose="020B0609020204030204" pitchFamily="49" charset="0"/>
              </a:rPr>
              <a:t>uri</a:t>
            </a:r>
            <a:r>
              <a:rPr lang="en-US" dirty="0"/>
              <a:t> grammar.</a:t>
            </a:r>
          </a:p>
          <a:p>
            <a:pPr marL="514350" indent="-514350">
              <a:buFont typeface="+mj-lt"/>
              <a:buAutoNum type="arabicPeriod"/>
            </a:pPr>
            <a:r>
              <a:rPr lang="en-US" dirty="0"/>
              <a:t>Use the lower-level </a:t>
            </a:r>
            <a:r>
              <a:rPr lang="en-US" dirty="0">
                <a:latin typeface="Consolas" panose="020B0609020204030204" pitchFamily="49" charset="0"/>
              </a:rPr>
              <a:t>did-</a:t>
            </a:r>
            <a:r>
              <a:rPr lang="en-US" dirty="0" err="1">
                <a:latin typeface="Consolas" panose="020B0609020204030204" pitchFamily="49" charset="0"/>
              </a:rPr>
              <a:t>uri</a:t>
            </a:r>
            <a:r>
              <a:rPr lang="en-US" dirty="0"/>
              <a:t> use cases which in turn can drive the design of the </a:t>
            </a:r>
            <a:r>
              <a:rPr lang="en-US" dirty="0">
                <a:latin typeface="Consolas" panose="020B0609020204030204" pitchFamily="49" charset="0"/>
              </a:rPr>
              <a:t>did-</a:t>
            </a:r>
            <a:r>
              <a:rPr lang="en-US" dirty="0" err="1">
                <a:latin typeface="Consolas" panose="020B0609020204030204" pitchFamily="49" charset="0"/>
              </a:rPr>
              <a:t>uri</a:t>
            </a:r>
            <a:r>
              <a:rPr lang="en-US" dirty="0"/>
              <a:t> grammar (expressed at a higher level using ABNF notation).</a:t>
            </a:r>
          </a:p>
          <a:p>
            <a:pPr marL="514350" indent="-514350">
              <a:buFont typeface="+mj-lt"/>
              <a:buAutoNum type="arabicPeriod"/>
            </a:pPr>
            <a:r>
              <a:rPr lang="en-US" dirty="0"/>
              <a:t>Use the </a:t>
            </a:r>
            <a:r>
              <a:rPr lang="en-US" dirty="0">
                <a:latin typeface="Consolas" panose="020B0609020204030204" pitchFamily="49" charset="0"/>
              </a:rPr>
              <a:t>did-</a:t>
            </a:r>
            <a:r>
              <a:rPr lang="en-US" dirty="0" err="1">
                <a:latin typeface="Consolas" panose="020B0609020204030204" pitchFamily="49" charset="0"/>
              </a:rPr>
              <a:t>uri</a:t>
            </a:r>
            <a:r>
              <a:rPr lang="en-US" dirty="0"/>
              <a:t> grammar design to drive the implementation (i.e. ABNF source code) for the actual </a:t>
            </a:r>
            <a:r>
              <a:rPr lang="en-US" dirty="0">
                <a:latin typeface="Consolas" panose="020B0609020204030204" pitchFamily="49" charset="0"/>
              </a:rPr>
              <a:t>did-</a:t>
            </a:r>
            <a:r>
              <a:rPr lang="en-US" dirty="0" err="1">
                <a:latin typeface="Consolas" panose="020B0609020204030204" pitchFamily="49" charset="0"/>
              </a:rPr>
              <a:t>uri</a:t>
            </a:r>
            <a:r>
              <a:rPr lang="en-US" dirty="0"/>
              <a:t> grammar.</a:t>
            </a:r>
          </a:p>
          <a:p>
            <a:pPr marL="514350" indent="-514350">
              <a:buFont typeface="+mj-lt"/>
              <a:buAutoNum type="arabicPeriod"/>
            </a:pPr>
            <a:r>
              <a:rPr lang="en-US" dirty="0"/>
              <a:t>Validate the </a:t>
            </a:r>
            <a:r>
              <a:rPr lang="en-US" dirty="0">
                <a:latin typeface="Consolas" panose="020B0609020204030204" pitchFamily="49" charset="0"/>
              </a:rPr>
              <a:t>did-</a:t>
            </a:r>
            <a:r>
              <a:rPr lang="en-US" dirty="0" err="1">
                <a:latin typeface="Consolas" panose="020B0609020204030204" pitchFamily="49" charset="0"/>
              </a:rPr>
              <a:t>uri</a:t>
            </a:r>
            <a:r>
              <a:rPr lang="en-US" dirty="0"/>
              <a:t> grammar by testing using test cases based on the </a:t>
            </a:r>
            <a:r>
              <a:rPr lang="en-US" dirty="0">
                <a:latin typeface="Consolas" panose="020B0609020204030204" pitchFamily="49" charset="0"/>
              </a:rPr>
              <a:t>did-</a:t>
            </a:r>
            <a:r>
              <a:rPr lang="en-US" dirty="0" err="1">
                <a:latin typeface="Consolas" panose="020B0609020204030204" pitchFamily="49" charset="0"/>
              </a:rPr>
              <a:t>uri</a:t>
            </a:r>
            <a:r>
              <a:rPr lang="en-US" dirty="0"/>
              <a:t> lower-level use cases.</a:t>
            </a:r>
          </a:p>
          <a:p>
            <a:pPr marL="514350" indent="-514350">
              <a:buFont typeface="+mj-lt"/>
              <a:buAutoNum type="arabicPeriod"/>
            </a:pPr>
            <a:r>
              <a:rPr lang="en-US" dirty="0"/>
              <a:t>Iterate.</a:t>
            </a:r>
          </a:p>
          <a:p>
            <a:endParaRPr lang="en-US" dirty="0"/>
          </a:p>
        </p:txBody>
      </p:sp>
      <p:sp>
        <p:nvSpPr>
          <p:cNvPr id="4" name="Date Placeholder 3">
            <a:extLst>
              <a:ext uri="{FF2B5EF4-FFF2-40B4-BE49-F238E27FC236}">
                <a16:creationId xmlns:a16="http://schemas.microsoft.com/office/drawing/2014/main" id="{1936D47C-B811-42D9-82C5-473C8925360F}"/>
              </a:ext>
            </a:extLst>
          </p:cNvPr>
          <p:cNvSpPr>
            <a:spLocks noGrp="1"/>
          </p:cNvSpPr>
          <p:nvPr>
            <p:ph type="dt" sz="half" idx="10"/>
          </p:nvPr>
        </p:nvSpPr>
        <p:spPr/>
        <p:txBody>
          <a:bodyPr/>
          <a:lstStyle/>
          <a:p>
            <a:fld id="{581669C1-2307-487E-BD4B-102336238829}" type="datetime1">
              <a:rPr lang="en-CA" smtClean="0"/>
              <a:t>2019-03-30</a:t>
            </a:fld>
            <a:endParaRPr lang="en-CA" dirty="0"/>
          </a:p>
        </p:txBody>
      </p:sp>
      <p:sp>
        <p:nvSpPr>
          <p:cNvPr id="5" name="Footer Placeholder 4">
            <a:extLst>
              <a:ext uri="{FF2B5EF4-FFF2-40B4-BE49-F238E27FC236}">
                <a16:creationId xmlns:a16="http://schemas.microsoft.com/office/drawing/2014/main" id="{F9C6DB7A-AAF1-44D2-AA8B-4D4E1999C5C9}"/>
              </a:ext>
            </a:extLst>
          </p:cNvPr>
          <p:cNvSpPr>
            <a:spLocks noGrp="1"/>
          </p:cNvSpPr>
          <p:nvPr>
            <p:ph type="ftr" sz="quarter" idx="11"/>
          </p:nvPr>
        </p:nvSpPr>
        <p:spPr/>
        <p:txBody>
          <a:bodyPr/>
          <a:lstStyle/>
          <a:p>
            <a:r>
              <a:rPr lang="en-US" dirty="0"/>
              <a:t>Hyperonomy Universal Decentralized Identifier URI Specification (did-</a:t>
            </a:r>
            <a:r>
              <a:rPr lang="en-US" dirty="0" err="1"/>
              <a:t>uri</a:t>
            </a:r>
            <a:r>
              <a:rPr lang="en-US" dirty="0"/>
              <a:t>-spec)</a:t>
            </a:r>
            <a:endParaRPr lang="en-CA" dirty="0"/>
          </a:p>
        </p:txBody>
      </p:sp>
      <p:sp>
        <p:nvSpPr>
          <p:cNvPr id="6" name="Slide Number Placeholder 5">
            <a:extLst>
              <a:ext uri="{FF2B5EF4-FFF2-40B4-BE49-F238E27FC236}">
                <a16:creationId xmlns:a16="http://schemas.microsoft.com/office/drawing/2014/main" id="{ADE0FC7E-0B43-4133-A79A-03AA2E505A90}"/>
              </a:ext>
            </a:extLst>
          </p:cNvPr>
          <p:cNvSpPr>
            <a:spLocks noGrp="1"/>
          </p:cNvSpPr>
          <p:nvPr>
            <p:ph type="sldNum" sz="quarter" idx="12"/>
          </p:nvPr>
        </p:nvSpPr>
        <p:spPr/>
        <p:txBody>
          <a:bodyPr/>
          <a:lstStyle/>
          <a:p>
            <a:pPr algn="l"/>
            <a:fld id="{0B5C67D1-9F66-4BC1-9BEC-73C07D7C9B6B}" type="slidenum">
              <a:rPr lang="en-US" smtClean="0"/>
              <a:pPr algn="l"/>
              <a:t>14</a:t>
            </a:fld>
            <a:endParaRPr lang="en-US" dirty="0"/>
          </a:p>
        </p:txBody>
      </p:sp>
    </p:spTree>
    <p:extLst>
      <p:ext uri="{BB962C8B-B14F-4D97-AF65-F5344CB8AC3E}">
        <p14:creationId xmlns:p14="http://schemas.microsoft.com/office/powerpoint/2010/main" val="5984862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14BF60-F12F-4A35-943F-064A685F0FF3}"/>
              </a:ext>
            </a:extLst>
          </p:cNvPr>
          <p:cNvSpPr>
            <a:spLocks noGrp="1"/>
          </p:cNvSpPr>
          <p:nvPr>
            <p:ph type="title"/>
          </p:nvPr>
        </p:nvSpPr>
        <p:spPr/>
        <p:txBody>
          <a:bodyPr/>
          <a:lstStyle/>
          <a:p>
            <a:r>
              <a:rPr lang="en-CA" dirty="0"/>
              <a:t>Guiding Principles (1/2)</a:t>
            </a:r>
            <a:endParaRPr lang="en-US" dirty="0"/>
          </a:p>
        </p:txBody>
      </p:sp>
      <p:sp>
        <p:nvSpPr>
          <p:cNvPr id="3" name="Content Placeholder 2">
            <a:extLst>
              <a:ext uri="{FF2B5EF4-FFF2-40B4-BE49-F238E27FC236}">
                <a16:creationId xmlns:a16="http://schemas.microsoft.com/office/drawing/2014/main" id="{88DAA493-2EEA-4026-932E-8B13A239DF02}"/>
              </a:ext>
            </a:extLst>
          </p:cNvPr>
          <p:cNvSpPr>
            <a:spLocks noGrp="1"/>
          </p:cNvSpPr>
          <p:nvPr>
            <p:ph idx="1"/>
          </p:nvPr>
        </p:nvSpPr>
        <p:spPr>
          <a:xfrm>
            <a:off x="704850" y="1297132"/>
            <a:ext cx="15870238" cy="7514359"/>
          </a:xfrm>
        </p:spPr>
        <p:txBody>
          <a:bodyPr>
            <a:normAutofit lnSpcReduction="10000"/>
          </a:bodyPr>
          <a:lstStyle/>
          <a:p>
            <a:pPr marL="514350" indent="-514350">
              <a:buFont typeface="+mj-lt"/>
              <a:buAutoNum type="arabicPeriod"/>
            </a:pPr>
            <a:r>
              <a:rPr lang="en-US" dirty="0"/>
              <a:t>Follow the Core Principles expressed in the following documents:</a:t>
            </a:r>
          </a:p>
          <a:p>
            <a:pPr lvl="1"/>
            <a:r>
              <a:rPr lang="en-US" b="1" dirty="0"/>
              <a:t>The #OpenToInnovation Principle: Internet protocols and standards not only need to be open, but more importantly, open to innovation</a:t>
            </a:r>
            <a:br>
              <a:rPr lang="en-US" b="1" dirty="0"/>
            </a:br>
            <a:r>
              <a:rPr lang="en-US" dirty="0"/>
              <a:t>(</a:t>
            </a:r>
            <a:r>
              <a:rPr lang="en-US" dirty="0">
                <a:hlinkClick r:id="rId2"/>
              </a:rPr>
              <a:t>https://hyperonomy.com/2019/03/12/internet-protocols-and-standards-not-only-need-to-be-open-but-more-importantly-open-to-innovation/</a:t>
            </a:r>
            <a:r>
              <a:rPr lang="en-US" dirty="0"/>
              <a:t>)</a:t>
            </a:r>
          </a:p>
          <a:p>
            <a:pPr lvl="1"/>
            <a:r>
              <a:rPr lang="en-US" b="1" dirty="0"/>
              <a:t>Giving Grammars Written with ABNF Notation the Respect They Deserve </a:t>
            </a:r>
            <a:br>
              <a:rPr lang="en-US" dirty="0"/>
            </a:br>
            <a:r>
              <a:rPr lang="en-US" dirty="0"/>
              <a:t>(</a:t>
            </a:r>
            <a:r>
              <a:rPr lang="en-US" dirty="0">
                <a:hlinkClick r:id="rId3"/>
              </a:rPr>
              <a:t>https://hyperonomy.com/2019/03/11/giving-grammars-written-with-abnf-notation-the-respect-they-deserve/</a:t>
            </a:r>
            <a:r>
              <a:rPr lang="en-US" dirty="0"/>
              <a:t>) </a:t>
            </a:r>
          </a:p>
          <a:p>
            <a:pPr marL="514350" indent="-514350">
              <a:buFont typeface="+mj-lt"/>
              <a:buAutoNum type="arabicPeriod"/>
            </a:pPr>
            <a:r>
              <a:rPr lang="en-US" dirty="0"/>
              <a:t>Ensure that an app developer has the tools he/she needs to be able to effectively search, find, resolve, and dereference:</a:t>
            </a:r>
          </a:p>
          <a:p>
            <a:pPr lvl="1"/>
            <a:r>
              <a:rPr lang="en-US" dirty="0"/>
              <a:t>Single DID Document associated with a DID, or</a:t>
            </a:r>
          </a:p>
          <a:p>
            <a:pPr lvl="1"/>
            <a:r>
              <a:rPr lang="en-US" dirty="0"/>
              <a:t>Collection of DID Documents based on several criteria (defined in the use cases)</a:t>
            </a:r>
          </a:p>
          <a:p>
            <a:pPr marL="514350" indent="-514350">
              <a:buFont typeface="+mj-lt"/>
              <a:buAutoNum type="arabicPeriod"/>
            </a:pPr>
            <a:r>
              <a:rPr lang="en-US" dirty="0"/>
              <a:t>Ensure that an app developer has the tools he/she needs to be able to effectively search, find, resolve, dereference, and execute:</a:t>
            </a:r>
          </a:p>
          <a:p>
            <a:pPr lvl="1"/>
            <a:r>
              <a:rPr lang="en-US" dirty="0"/>
              <a:t>Service endpoint associated with a service-id in a single DID Document associated with a DID.</a:t>
            </a:r>
          </a:p>
        </p:txBody>
      </p:sp>
      <p:sp>
        <p:nvSpPr>
          <p:cNvPr id="4" name="Date Placeholder 3">
            <a:extLst>
              <a:ext uri="{FF2B5EF4-FFF2-40B4-BE49-F238E27FC236}">
                <a16:creationId xmlns:a16="http://schemas.microsoft.com/office/drawing/2014/main" id="{FE5C73FB-1D5C-470B-BBE4-B8EB675E94FD}"/>
              </a:ext>
            </a:extLst>
          </p:cNvPr>
          <p:cNvSpPr>
            <a:spLocks noGrp="1"/>
          </p:cNvSpPr>
          <p:nvPr>
            <p:ph type="dt" sz="half" idx="10"/>
          </p:nvPr>
        </p:nvSpPr>
        <p:spPr/>
        <p:txBody>
          <a:bodyPr/>
          <a:lstStyle/>
          <a:p>
            <a:fld id="{DF149A59-306E-43AD-99DD-EE2E72F4D7DD}" type="datetime1">
              <a:rPr lang="en-CA" smtClean="0"/>
              <a:t>2019-03-30</a:t>
            </a:fld>
            <a:endParaRPr lang="en-CA" dirty="0"/>
          </a:p>
        </p:txBody>
      </p:sp>
      <p:sp>
        <p:nvSpPr>
          <p:cNvPr id="5" name="Footer Placeholder 4">
            <a:extLst>
              <a:ext uri="{FF2B5EF4-FFF2-40B4-BE49-F238E27FC236}">
                <a16:creationId xmlns:a16="http://schemas.microsoft.com/office/drawing/2014/main" id="{825CC0F6-1E0C-411D-B4A1-C591DC009218}"/>
              </a:ext>
            </a:extLst>
          </p:cNvPr>
          <p:cNvSpPr>
            <a:spLocks noGrp="1"/>
          </p:cNvSpPr>
          <p:nvPr>
            <p:ph type="ftr" sz="quarter" idx="11"/>
          </p:nvPr>
        </p:nvSpPr>
        <p:spPr/>
        <p:txBody>
          <a:bodyPr/>
          <a:lstStyle/>
          <a:p>
            <a:r>
              <a:rPr lang="en-US" dirty="0"/>
              <a:t>Hyperonomy Universal Decentralized Identifier URI Specification (did-</a:t>
            </a:r>
            <a:r>
              <a:rPr lang="en-US" dirty="0" err="1"/>
              <a:t>uri</a:t>
            </a:r>
            <a:r>
              <a:rPr lang="en-US" dirty="0"/>
              <a:t>-spec)</a:t>
            </a:r>
            <a:endParaRPr lang="en-CA" dirty="0"/>
          </a:p>
        </p:txBody>
      </p:sp>
      <p:sp>
        <p:nvSpPr>
          <p:cNvPr id="6" name="Slide Number Placeholder 5">
            <a:extLst>
              <a:ext uri="{FF2B5EF4-FFF2-40B4-BE49-F238E27FC236}">
                <a16:creationId xmlns:a16="http://schemas.microsoft.com/office/drawing/2014/main" id="{93329CDC-9C45-4AF7-AE86-00E003902530}"/>
              </a:ext>
            </a:extLst>
          </p:cNvPr>
          <p:cNvSpPr>
            <a:spLocks noGrp="1"/>
          </p:cNvSpPr>
          <p:nvPr>
            <p:ph type="sldNum" sz="quarter" idx="12"/>
          </p:nvPr>
        </p:nvSpPr>
        <p:spPr/>
        <p:txBody>
          <a:bodyPr/>
          <a:lstStyle/>
          <a:p>
            <a:pPr algn="l"/>
            <a:fld id="{0B5C67D1-9F66-4BC1-9BEC-73C07D7C9B6B}" type="slidenum">
              <a:rPr lang="en-US" smtClean="0"/>
              <a:pPr algn="l"/>
              <a:t>15</a:t>
            </a:fld>
            <a:endParaRPr lang="en-US" dirty="0"/>
          </a:p>
        </p:txBody>
      </p:sp>
    </p:spTree>
    <p:extLst>
      <p:ext uri="{BB962C8B-B14F-4D97-AF65-F5344CB8AC3E}">
        <p14:creationId xmlns:p14="http://schemas.microsoft.com/office/powerpoint/2010/main" val="36429571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4795452-1CA0-4230-B3DC-30E938370D6E}"/>
              </a:ext>
            </a:extLst>
          </p:cNvPr>
          <p:cNvPicPr>
            <a:picLocks noChangeAspect="1"/>
          </p:cNvPicPr>
          <p:nvPr/>
        </p:nvPicPr>
        <p:blipFill>
          <a:blip r:embed="rId2"/>
          <a:stretch>
            <a:fillRect/>
          </a:stretch>
        </p:blipFill>
        <p:spPr>
          <a:xfrm>
            <a:off x="3684010" y="1"/>
            <a:ext cx="9917690" cy="9723984"/>
          </a:xfrm>
          <a:prstGeom prst="rect">
            <a:avLst/>
          </a:prstGeom>
        </p:spPr>
      </p:pic>
      <p:sp>
        <p:nvSpPr>
          <p:cNvPr id="4" name="Title 3">
            <a:extLst>
              <a:ext uri="{FF2B5EF4-FFF2-40B4-BE49-F238E27FC236}">
                <a16:creationId xmlns:a16="http://schemas.microsoft.com/office/drawing/2014/main" id="{33096CFC-04C8-4E1D-8AF8-D90DDC5CC37E}"/>
              </a:ext>
            </a:extLst>
          </p:cNvPr>
          <p:cNvSpPr>
            <a:spLocks noGrp="1"/>
          </p:cNvSpPr>
          <p:nvPr>
            <p:ph type="title"/>
          </p:nvPr>
        </p:nvSpPr>
        <p:spPr/>
        <p:txBody>
          <a:bodyPr/>
          <a:lstStyle/>
          <a:p>
            <a:r>
              <a:rPr lang="en-CA" dirty="0"/>
              <a:t>#1.1</a:t>
            </a:r>
            <a:endParaRPr lang="en-US" dirty="0"/>
          </a:p>
        </p:txBody>
      </p:sp>
      <p:sp>
        <p:nvSpPr>
          <p:cNvPr id="5" name="Date Placeholder 4">
            <a:extLst>
              <a:ext uri="{FF2B5EF4-FFF2-40B4-BE49-F238E27FC236}">
                <a16:creationId xmlns:a16="http://schemas.microsoft.com/office/drawing/2014/main" id="{EE1259AA-FB1E-4220-A163-C19F5C3FB375}"/>
              </a:ext>
            </a:extLst>
          </p:cNvPr>
          <p:cNvSpPr>
            <a:spLocks noGrp="1"/>
          </p:cNvSpPr>
          <p:nvPr>
            <p:ph type="dt" sz="half" idx="10"/>
          </p:nvPr>
        </p:nvSpPr>
        <p:spPr/>
        <p:txBody>
          <a:bodyPr/>
          <a:lstStyle/>
          <a:p>
            <a:fld id="{DECDF510-8709-48D3-937B-9E9B975631AF}" type="datetime1">
              <a:rPr lang="en-CA" smtClean="0"/>
              <a:t>2019-03-30</a:t>
            </a:fld>
            <a:endParaRPr lang="en-CA" dirty="0"/>
          </a:p>
        </p:txBody>
      </p:sp>
    </p:spTree>
    <p:extLst>
      <p:ext uri="{BB962C8B-B14F-4D97-AF65-F5344CB8AC3E}">
        <p14:creationId xmlns:p14="http://schemas.microsoft.com/office/powerpoint/2010/main" val="34917830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3096CFC-04C8-4E1D-8AF8-D90DDC5CC37E}"/>
              </a:ext>
            </a:extLst>
          </p:cNvPr>
          <p:cNvSpPr>
            <a:spLocks noGrp="1"/>
          </p:cNvSpPr>
          <p:nvPr>
            <p:ph type="title"/>
          </p:nvPr>
        </p:nvSpPr>
        <p:spPr>
          <a:xfrm>
            <a:off x="419100" y="549745"/>
            <a:ext cx="16155988" cy="1487145"/>
          </a:xfrm>
        </p:spPr>
        <p:txBody>
          <a:bodyPr/>
          <a:lstStyle/>
          <a:p>
            <a:r>
              <a:rPr lang="en-CA" dirty="0"/>
              <a:t>#1.2 (1/3)</a:t>
            </a:r>
            <a:endParaRPr lang="en-US" dirty="0"/>
          </a:p>
        </p:txBody>
      </p:sp>
      <p:pic>
        <p:nvPicPr>
          <p:cNvPr id="6" name="Picture 5">
            <a:extLst>
              <a:ext uri="{FF2B5EF4-FFF2-40B4-BE49-F238E27FC236}">
                <a16:creationId xmlns:a16="http://schemas.microsoft.com/office/drawing/2014/main" id="{BB64960F-0C36-40AD-B9CA-42A4445A9424}"/>
              </a:ext>
            </a:extLst>
          </p:cNvPr>
          <p:cNvPicPr>
            <a:picLocks noChangeAspect="1"/>
          </p:cNvPicPr>
          <p:nvPr/>
        </p:nvPicPr>
        <p:blipFill>
          <a:blip r:embed="rId2"/>
          <a:stretch>
            <a:fillRect/>
          </a:stretch>
        </p:blipFill>
        <p:spPr>
          <a:xfrm>
            <a:off x="3854219" y="-152400"/>
            <a:ext cx="9900000" cy="9996491"/>
          </a:xfrm>
          <a:prstGeom prst="rect">
            <a:avLst/>
          </a:prstGeom>
        </p:spPr>
      </p:pic>
      <p:sp>
        <p:nvSpPr>
          <p:cNvPr id="2" name="Date Placeholder 1">
            <a:extLst>
              <a:ext uri="{FF2B5EF4-FFF2-40B4-BE49-F238E27FC236}">
                <a16:creationId xmlns:a16="http://schemas.microsoft.com/office/drawing/2014/main" id="{EFA9A2D5-9134-4B46-B5E9-563279267C24}"/>
              </a:ext>
            </a:extLst>
          </p:cNvPr>
          <p:cNvSpPr>
            <a:spLocks noGrp="1"/>
          </p:cNvSpPr>
          <p:nvPr>
            <p:ph type="dt" sz="half" idx="10"/>
          </p:nvPr>
        </p:nvSpPr>
        <p:spPr/>
        <p:txBody>
          <a:bodyPr/>
          <a:lstStyle/>
          <a:p>
            <a:fld id="{AE814AFA-CF90-4ABF-92BF-3D9E304CA986}" type="datetime1">
              <a:rPr lang="en-CA" smtClean="0"/>
              <a:t>2019-03-30</a:t>
            </a:fld>
            <a:endParaRPr lang="en-CA" dirty="0"/>
          </a:p>
        </p:txBody>
      </p:sp>
    </p:spTree>
    <p:extLst>
      <p:ext uri="{BB962C8B-B14F-4D97-AF65-F5344CB8AC3E}">
        <p14:creationId xmlns:p14="http://schemas.microsoft.com/office/powerpoint/2010/main" val="25340009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3096CFC-04C8-4E1D-8AF8-D90DDC5CC37E}"/>
              </a:ext>
            </a:extLst>
          </p:cNvPr>
          <p:cNvSpPr>
            <a:spLocks noGrp="1"/>
          </p:cNvSpPr>
          <p:nvPr>
            <p:ph type="title"/>
          </p:nvPr>
        </p:nvSpPr>
        <p:spPr>
          <a:xfrm>
            <a:off x="419100" y="549745"/>
            <a:ext cx="16155988" cy="1487145"/>
          </a:xfrm>
        </p:spPr>
        <p:txBody>
          <a:bodyPr/>
          <a:lstStyle/>
          <a:p>
            <a:r>
              <a:rPr lang="en-CA" dirty="0"/>
              <a:t>#1.2 (2/3)</a:t>
            </a:r>
            <a:endParaRPr lang="en-US" dirty="0"/>
          </a:p>
        </p:txBody>
      </p:sp>
      <p:pic>
        <p:nvPicPr>
          <p:cNvPr id="2" name="Picture 1">
            <a:extLst>
              <a:ext uri="{FF2B5EF4-FFF2-40B4-BE49-F238E27FC236}">
                <a16:creationId xmlns:a16="http://schemas.microsoft.com/office/drawing/2014/main" id="{75BCF085-6B82-4182-93E8-EC8BE46902B1}"/>
              </a:ext>
            </a:extLst>
          </p:cNvPr>
          <p:cNvPicPr>
            <a:picLocks noChangeAspect="1"/>
          </p:cNvPicPr>
          <p:nvPr/>
        </p:nvPicPr>
        <p:blipFill>
          <a:blip r:embed="rId2"/>
          <a:stretch>
            <a:fillRect/>
          </a:stretch>
        </p:blipFill>
        <p:spPr>
          <a:xfrm>
            <a:off x="3720069" y="0"/>
            <a:ext cx="9900000" cy="6600000"/>
          </a:xfrm>
          <a:prstGeom prst="rect">
            <a:avLst/>
          </a:prstGeom>
        </p:spPr>
      </p:pic>
      <p:sp>
        <p:nvSpPr>
          <p:cNvPr id="5" name="Date Placeholder 4">
            <a:extLst>
              <a:ext uri="{FF2B5EF4-FFF2-40B4-BE49-F238E27FC236}">
                <a16:creationId xmlns:a16="http://schemas.microsoft.com/office/drawing/2014/main" id="{F2BAE4C1-9C6A-4C71-9100-B648DC83BD25}"/>
              </a:ext>
            </a:extLst>
          </p:cNvPr>
          <p:cNvSpPr>
            <a:spLocks noGrp="1"/>
          </p:cNvSpPr>
          <p:nvPr>
            <p:ph type="dt" sz="half" idx="10"/>
          </p:nvPr>
        </p:nvSpPr>
        <p:spPr/>
        <p:txBody>
          <a:bodyPr/>
          <a:lstStyle/>
          <a:p>
            <a:fld id="{18F41E85-5720-4C5D-B9B5-6EF8B57E7D94}" type="datetime1">
              <a:rPr lang="en-CA" smtClean="0"/>
              <a:t>2019-03-30</a:t>
            </a:fld>
            <a:endParaRPr lang="en-CA" dirty="0"/>
          </a:p>
        </p:txBody>
      </p:sp>
      <p:sp>
        <p:nvSpPr>
          <p:cNvPr id="6" name="Footer Placeholder 4">
            <a:extLst>
              <a:ext uri="{FF2B5EF4-FFF2-40B4-BE49-F238E27FC236}">
                <a16:creationId xmlns:a16="http://schemas.microsoft.com/office/drawing/2014/main" id="{6B2D9B56-D3E7-472F-93F6-3E25E0AF66E8}"/>
              </a:ext>
            </a:extLst>
          </p:cNvPr>
          <p:cNvSpPr>
            <a:spLocks noGrp="1"/>
          </p:cNvSpPr>
          <p:nvPr>
            <p:ph type="ftr" sz="quarter" idx="11"/>
          </p:nvPr>
        </p:nvSpPr>
        <p:spPr>
          <a:xfrm>
            <a:off x="2114550" y="9019515"/>
            <a:ext cx="8360017" cy="436742"/>
          </a:xfrm>
        </p:spPr>
        <p:txBody>
          <a:bodyPr/>
          <a:lstStyle/>
          <a:p>
            <a:r>
              <a:rPr lang="en-US" dirty="0"/>
              <a:t>Hyperonomy Universal Decentralized Identifier URI Specification (did-</a:t>
            </a:r>
            <a:r>
              <a:rPr lang="en-US" dirty="0" err="1"/>
              <a:t>uri</a:t>
            </a:r>
            <a:r>
              <a:rPr lang="en-US" dirty="0"/>
              <a:t>-spec)</a:t>
            </a:r>
            <a:endParaRPr lang="en-CA" dirty="0"/>
          </a:p>
        </p:txBody>
      </p:sp>
    </p:spTree>
    <p:extLst>
      <p:ext uri="{BB962C8B-B14F-4D97-AF65-F5344CB8AC3E}">
        <p14:creationId xmlns:p14="http://schemas.microsoft.com/office/powerpoint/2010/main" val="7822945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3096CFC-04C8-4E1D-8AF8-D90DDC5CC37E}"/>
              </a:ext>
            </a:extLst>
          </p:cNvPr>
          <p:cNvSpPr>
            <a:spLocks noGrp="1"/>
          </p:cNvSpPr>
          <p:nvPr>
            <p:ph type="title"/>
          </p:nvPr>
        </p:nvSpPr>
        <p:spPr>
          <a:xfrm>
            <a:off x="419100" y="549745"/>
            <a:ext cx="16155988" cy="1487145"/>
          </a:xfrm>
        </p:spPr>
        <p:txBody>
          <a:bodyPr/>
          <a:lstStyle/>
          <a:p>
            <a:r>
              <a:rPr lang="en-CA" dirty="0"/>
              <a:t>#1.2 (3/3)</a:t>
            </a:r>
            <a:endParaRPr lang="en-US" dirty="0"/>
          </a:p>
        </p:txBody>
      </p:sp>
      <p:pic>
        <p:nvPicPr>
          <p:cNvPr id="2" name="Picture 1">
            <a:extLst>
              <a:ext uri="{FF2B5EF4-FFF2-40B4-BE49-F238E27FC236}">
                <a16:creationId xmlns:a16="http://schemas.microsoft.com/office/drawing/2014/main" id="{FF7A1120-2B87-49E2-B766-DDEA633E2CCB}"/>
              </a:ext>
            </a:extLst>
          </p:cNvPr>
          <p:cNvPicPr>
            <a:picLocks noChangeAspect="1"/>
          </p:cNvPicPr>
          <p:nvPr/>
        </p:nvPicPr>
        <p:blipFill>
          <a:blip r:embed="rId2"/>
          <a:stretch>
            <a:fillRect/>
          </a:stretch>
        </p:blipFill>
        <p:spPr>
          <a:xfrm>
            <a:off x="3706019" y="6406"/>
            <a:ext cx="9900000" cy="8910000"/>
          </a:xfrm>
          <a:prstGeom prst="rect">
            <a:avLst/>
          </a:prstGeom>
        </p:spPr>
      </p:pic>
      <p:sp>
        <p:nvSpPr>
          <p:cNvPr id="5" name="Date Placeholder 4">
            <a:extLst>
              <a:ext uri="{FF2B5EF4-FFF2-40B4-BE49-F238E27FC236}">
                <a16:creationId xmlns:a16="http://schemas.microsoft.com/office/drawing/2014/main" id="{B5DB2081-F397-4998-89C8-C2EAFEC2381F}"/>
              </a:ext>
            </a:extLst>
          </p:cNvPr>
          <p:cNvSpPr>
            <a:spLocks noGrp="1"/>
          </p:cNvSpPr>
          <p:nvPr>
            <p:ph type="dt" sz="half" idx="10"/>
          </p:nvPr>
        </p:nvSpPr>
        <p:spPr/>
        <p:txBody>
          <a:bodyPr/>
          <a:lstStyle/>
          <a:p>
            <a:fld id="{E9649DD0-8A9D-41FB-AFA2-26C6865DD8CD}" type="datetime1">
              <a:rPr lang="en-CA" smtClean="0"/>
              <a:t>2019-03-30</a:t>
            </a:fld>
            <a:endParaRPr lang="en-CA" dirty="0"/>
          </a:p>
        </p:txBody>
      </p:sp>
    </p:spTree>
    <p:extLst>
      <p:ext uri="{BB962C8B-B14F-4D97-AF65-F5344CB8AC3E}">
        <p14:creationId xmlns:p14="http://schemas.microsoft.com/office/powerpoint/2010/main" val="41810667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B9AFE8A-6616-4DB5-A130-BB0BB7F18B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7279937" cy="9720263"/>
          </a:xfrm>
          <a:prstGeom prst="rect">
            <a:avLst/>
          </a:prstGeom>
        </p:spPr>
      </p:pic>
      <p:pic>
        <p:nvPicPr>
          <p:cNvPr id="6" name="Picture 5">
            <a:extLst>
              <a:ext uri="{FF2B5EF4-FFF2-40B4-BE49-F238E27FC236}">
                <a16:creationId xmlns:a16="http://schemas.microsoft.com/office/drawing/2014/main" id="{ED89EC2B-86E7-4EA7-8171-F1203170620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49"/>
            <a:ext cx="17279938" cy="9719965"/>
          </a:xfrm>
          <a:prstGeom prst="rect">
            <a:avLst/>
          </a:prstGeom>
        </p:spPr>
      </p:pic>
      <p:sp>
        <p:nvSpPr>
          <p:cNvPr id="2" name="Title 1">
            <a:extLst>
              <a:ext uri="{FF2B5EF4-FFF2-40B4-BE49-F238E27FC236}">
                <a16:creationId xmlns:a16="http://schemas.microsoft.com/office/drawing/2014/main" id="{B914A7FA-EA13-4201-90F2-61CC47A4DBF5}"/>
              </a:ext>
            </a:extLst>
          </p:cNvPr>
          <p:cNvSpPr>
            <a:spLocks noGrp="1"/>
          </p:cNvSpPr>
          <p:nvPr>
            <p:ph type="title"/>
          </p:nvPr>
        </p:nvSpPr>
        <p:spPr>
          <a:xfrm>
            <a:off x="704850" y="549745"/>
            <a:ext cx="15870238" cy="1850555"/>
          </a:xfrm>
        </p:spPr>
        <p:txBody>
          <a:bodyPr>
            <a:normAutofit/>
          </a:bodyPr>
          <a:lstStyle/>
          <a:p>
            <a:r>
              <a:rPr lang="en-CA" sz="5400" dirty="0">
                <a:solidFill>
                  <a:srgbClr val="1D326D"/>
                </a:solidFill>
                <a:latin typeface="Koblenz Serial" panose="02000000000000000000" pitchFamily="50" charset="0"/>
              </a:rPr>
              <a:t>Michael Herman</a:t>
            </a:r>
            <a:br>
              <a:rPr lang="en-CA" dirty="0">
                <a:solidFill>
                  <a:srgbClr val="1D326D"/>
                </a:solidFill>
                <a:latin typeface="Koblenz Serial" panose="02000000000000000000" pitchFamily="50" charset="0"/>
              </a:rPr>
            </a:br>
            <a:r>
              <a:rPr lang="en-CA" sz="3200" dirty="0">
                <a:solidFill>
                  <a:srgbClr val="1D326D"/>
                </a:solidFill>
                <a:latin typeface="Koblenz Serial" panose="02000000000000000000" pitchFamily="50" charset="0"/>
              </a:rPr>
              <a:t>Independent Blockchain Architect</a:t>
            </a:r>
            <a:br>
              <a:rPr lang="en-CA" sz="3200" dirty="0">
                <a:solidFill>
                  <a:srgbClr val="1D326D"/>
                </a:solidFill>
                <a:latin typeface="Koblenz Serial" panose="02000000000000000000" pitchFamily="50" charset="0"/>
              </a:rPr>
            </a:br>
            <a:r>
              <a:rPr lang="en-CA" sz="3200" dirty="0">
                <a:solidFill>
                  <a:srgbClr val="1D326D"/>
                </a:solidFill>
                <a:latin typeface="Koblenz Serial" panose="02000000000000000000" pitchFamily="50" charset="0"/>
              </a:rPr>
              <a:t>Alberta, CANADA</a:t>
            </a:r>
            <a:endParaRPr lang="en-US" sz="3200" dirty="0">
              <a:solidFill>
                <a:srgbClr val="1D326D"/>
              </a:solidFill>
              <a:latin typeface="Koblenz Serial" panose="02000000000000000000" pitchFamily="50" charset="0"/>
            </a:endParaRPr>
          </a:p>
        </p:txBody>
      </p:sp>
    </p:spTree>
    <p:custDataLst>
      <p:tags r:id="rId1"/>
    </p:custDataLst>
    <p:extLst>
      <p:ext uri="{BB962C8B-B14F-4D97-AF65-F5344CB8AC3E}">
        <p14:creationId xmlns:p14="http://schemas.microsoft.com/office/powerpoint/2010/main" val="1717951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14BF60-F12F-4A35-943F-064A685F0FF3}"/>
              </a:ext>
            </a:extLst>
          </p:cNvPr>
          <p:cNvSpPr>
            <a:spLocks noGrp="1"/>
          </p:cNvSpPr>
          <p:nvPr>
            <p:ph type="title"/>
          </p:nvPr>
        </p:nvSpPr>
        <p:spPr/>
        <p:txBody>
          <a:bodyPr/>
          <a:lstStyle/>
          <a:p>
            <a:r>
              <a:rPr lang="en-CA" dirty="0"/>
              <a:t>Guiding Principles (2/2)</a:t>
            </a:r>
            <a:endParaRPr lang="en-US" dirty="0"/>
          </a:p>
        </p:txBody>
      </p:sp>
      <p:sp>
        <p:nvSpPr>
          <p:cNvPr id="3" name="Content Placeholder 2">
            <a:extLst>
              <a:ext uri="{FF2B5EF4-FFF2-40B4-BE49-F238E27FC236}">
                <a16:creationId xmlns:a16="http://schemas.microsoft.com/office/drawing/2014/main" id="{88DAA493-2EEA-4026-932E-8B13A239DF02}"/>
              </a:ext>
            </a:extLst>
          </p:cNvPr>
          <p:cNvSpPr>
            <a:spLocks noGrp="1"/>
          </p:cNvSpPr>
          <p:nvPr>
            <p:ph idx="1"/>
          </p:nvPr>
        </p:nvSpPr>
        <p:spPr>
          <a:xfrm>
            <a:off x="704850" y="1276350"/>
            <a:ext cx="15870238" cy="7894168"/>
          </a:xfrm>
        </p:spPr>
        <p:txBody>
          <a:bodyPr>
            <a:normAutofit lnSpcReduction="10000"/>
          </a:bodyPr>
          <a:lstStyle/>
          <a:p>
            <a:pPr marL="514350" indent="-514350">
              <a:buFont typeface="+mj-lt"/>
              <a:buAutoNum type="arabicPeriod" startAt="4"/>
            </a:pPr>
            <a:r>
              <a:rPr lang="en-US" dirty="0"/>
              <a:t>Ensure that the above operations and capabilities are expressed in a consistent </a:t>
            </a:r>
            <a:r>
              <a:rPr lang="en-US" dirty="0">
                <a:latin typeface="Consolas" panose="020B0609020204030204" pitchFamily="49" charset="0"/>
              </a:rPr>
              <a:t>did-</a:t>
            </a:r>
            <a:r>
              <a:rPr lang="en-US" dirty="0" err="1">
                <a:latin typeface="Consolas" panose="020B0609020204030204" pitchFamily="49" charset="0"/>
              </a:rPr>
              <a:t>uri</a:t>
            </a:r>
            <a:r>
              <a:rPr lang="en-US" dirty="0"/>
              <a:t> syntax - eliminating the need for creating additional language and/or API constructs, wherever possible.</a:t>
            </a:r>
          </a:p>
          <a:p>
            <a:pPr marL="514350" indent="-514350">
              <a:buFont typeface="+mj-lt"/>
              <a:buAutoNum type="arabicPeriod" startAt="4"/>
            </a:pPr>
            <a:r>
              <a:rPr lang="en-US" dirty="0"/>
              <a:t>Ensure that the draft "DID ABNF" supports the above goals and doesn't unnecessarily restrict future innovation with respect to </a:t>
            </a:r>
            <a:r>
              <a:rPr lang="en-US" dirty="0">
                <a:latin typeface="Consolas" panose="020B0609020204030204" pitchFamily="49" charset="0"/>
              </a:rPr>
              <a:t>did-</a:t>
            </a:r>
            <a:r>
              <a:rPr lang="en-US" dirty="0" err="1">
                <a:latin typeface="Consolas" panose="020B0609020204030204" pitchFamily="49" charset="0"/>
              </a:rPr>
              <a:t>uri</a:t>
            </a:r>
            <a:r>
              <a:rPr lang="en-US" dirty="0"/>
              <a:t> parsing (and DID Resolution, specifically but not exclusively) ...that is, that the "DID ABNF" doesn't restrict the syntax patterns needed for present and future </a:t>
            </a:r>
            <a:r>
              <a:rPr lang="en-US" dirty="0">
                <a:latin typeface="Consolas" panose="020B0609020204030204" pitchFamily="49" charset="0"/>
              </a:rPr>
              <a:t>did-</a:t>
            </a:r>
            <a:r>
              <a:rPr lang="en-US" dirty="0" err="1">
                <a:latin typeface="Consolas" panose="020B0609020204030204" pitchFamily="49" charset="0"/>
              </a:rPr>
              <a:t>uri</a:t>
            </a:r>
            <a:r>
              <a:rPr lang="en-US" dirty="0"/>
              <a:t> parsing (and DID Resolution, specifically but not exclusively) innovation. This is especially important because the current "DID ABNF" is completely defined in a different specification from the DID Resolution specification (i.e. the DID Specification).</a:t>
            </a:r>
          </a:p>
          <a:p>
            <a:pPr marL="514350" indent="-514350">
              <a:buFont typeface="+mj-lt"/>
              <a:buAutoNum type="arabicPeriod" startAt="4"/>
            </a:pPr>
            <a:r>
              <a:rPr lang="en-US" dirty="0"/>
              <a:t>Ensure that an app developer has the tools he/she has the basic operational capabilities available to test if a DID Resolver is alive and responsive, control the format of the DID Resolver response, etc.</a:t>
            </a:r>
          </a:p>
          <a:p>
            <a:pPr marL="514350" indent="-514350">
              <a:buFont typeface="+mj-lt"/>
              <a:buAutoNum type="arabicPeriod" startAt="4"/>
            </a:pPr>
            <a:r>
              <a:rPr lang="en-US" dirty="0"/>
              <a:t>The lower-level </a:t>
            </a:r>
            <a:r>
              <a:rPr lang="en-US" dirty="0">
                <a:latin typeface="Consolas" panose="020B0609020204030204" pitchFamily="49" charset="0"/>
              </a:rPr>
              <a:t>did-</a:t>
            </a:r>
            <a:r>
              <a:rPr lang="en-US" dirty="0" err="1">
                <a:latin typeface="Consolas" panose="020B0609020204030204" pitchFamily="49" charset="0"/>
              </a:rPr>
              <a:t>uri</a:t>
            </a:r>
            <a:r>
              <a:rPr lang="en-US" dirty="0"/>
              <a:t> use cases will be guided/driven by the specific higher-level DID user scenarios documents listed below. See Principle 1.2 above.</a:t>
            </a:r>
          </a:p>
          <a:p>
            <a:pPr marL="514350" indent="-514350">
              <a:buFont typeface="+mj-lt"/>
              <a:buAutoNum type="arabicPeriod" startAt="4"/>
            </a:pPr>
            <a:r>
              <a:rPr lang="en-US" dirty="0"/>
              <a:t>Compliant with RFC 3986 Uniform Resource Identifier (URI): Generic Syntax</a:t>
            </a:r>
            <a:br>
              <a:rPr lang="en-US" dirty="0"/>
            </a:br>
            <a:r>
              <a:rPr lang="en-US" dirty="0"/>
              <a:t>(https://tools.ietf.org/html/rfc3986).</a:t>
            </a:r>
          </a:p>
        </p:txBody>
      </p:sp>
      <p:sp>
        <p:nvSpPr>
          <p:cNvPr id="4" name="Date Placeholder 3">
            <a:extLst>
              <a:ext uri="{FF2B5EF4-FFF2-40B4-BE49-F238E27FC236}">
                <a16:creationId xmlns:a16="http://schemas.microsoft.com/office/drawing/2014/main" id="{FE5C73FB-1D5C-470B-BBE4-B8EB675E94FD}"/>
              </a:ext>
            </a:extLst>
          </p:cNvPr>
          <p:cNvSpPr>
            <a:spLocks noGrp="1"/>
          </p:cNvSpPr>
          <p:nvPr>
            <p:ph type="dt" sz="half" idx="10"/>
          </p:nvPr>
        </p:nvSpPr>
        <p:spPr/>
        <p:txBody>
          <a:bodyPr/>
          <a:lstStyle/>
          <a:p>
            <a:fld id="{B408E944-9314-40B4-9FCE-C00F70A0A8FB}" type="datetime1">
              <a:rPr lang="en-CA" smtClean="0"/>
              <a:t>2019-03-30</a:t>
            </a:fld>
            <a:endParaRPr lang="en-CA" dirty="0"/>
          </a:p>
        </p:txBody>
      </p:sp>
      <p:sp>
        <p:nvSpPr>
          <p:cNvPr id="5" name="Footer Placeholder 4">
            <a:extLst>
              <a:ext uri="{FF2B5EF4-FFF2-40B4-BE49-F238E27FC236}">
                <a16:creationId xmlns:a16="http://schemas.microsoft.com/office/drawing/2014/main" id="{825CC0F6-1E0C-411D-B4A1-C591DC009218}"/>
              </a:ext>
            </a:extLst>
          </p:cNvPr>
          <p:cNvSpPr>
            <a:spLocks noGrp="1"/>
          </p:cNvSpPr>
          <p:nvPr>
            <p:ph type="ftr" sz="quarter" idx="11"/>
          </p:nvPr>
        </p:nvSpPr>
        <p:spPr/>
        <p:txBody>
          <a:bodyPr/>
          <a:lstStyle/>
          <a:p>
            <a:r>
              <a:rPr lang="en-US" dirty="0"/>
              <a:t>Hyperonomy Universal Decentralized Identifier URI Specification (did-</a:t>
            </a:r>
            <a:r>
              <a:rPr lang="en-US" dirty="0" err="1"/>
              <a:t>uri</a:t>
            </a:r>
            <a:r>
              <a:rPr lang="en-US" dirty="0"/>
              <a:t>-spec)</a:t>
            </a:r>
            <a:endParaRPr lang="en-CA" dirty="0"/>
          </a:p>
        </p:txBody>
      </p:sp>
      <p:sp>
        <p:nvSpPr>
          <p:cNvPr id="6" name="Slide Number Placeholder 5">
            <a:extLst>
              <a:ext uri="{FF2B5EF4-FFF2-40B4-BE49-F238E27FC236}">
                <a16:creationId xmlns:a16="http://schemas.microsoft.com/office/drawing/2014/main" id="{59F5FC66-DE4C-4A3D-B371-DF0CAAE23DE0}"/>
              </a:ext>
            </a:extLst>
          </p:cNvPr>
          <p:cNvSpPr>
            <a:spLocks noGrp="1"/>
          </p:cNvSpPr>
          <p:nvPr>
            <p:ph type="sldNum" sz="quarter" idx="12"/>
          </p:nvPr>
        </p:nvSpPr>
        <p:spPr/>
        <p:txBody>
          <a:bodyPr/>
          <a:lstStyle/>
          <a:p>
            <a:pPr algn="l"/>
            <a:fld id="{0B5C67D1-9F66-4BC1-9BEC-73C07D7C9B6B}" type="slidenum">
              <a:rPr lang="en-US" smtClean="0"/>
              <a:pPr algn="l"/>
              <a:t>20</a:t>
            </a:fld>
            <a:endParaRPr lang="en-US" dirty="0"/>
          </a:p>
        </p:txBody>
      </p:sp>
    </p:spTree>
    <p:extLst>
      <p:ext uri="{BB962C8B-B14F-4D97-AF65-F5344CB8AC3E}">
        <p14:creationId xmlns:p14="http://schemas.microsoft.com/office/powerpoint/2010/main" val="26717861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777F53F-0618-404C-B734-1F940EA7BD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7279938" cy="8659316"/>
          </a:xfrm>
          <a:prstGeom prst="rect">
            <a:avLst/>
          </a:prstGeom>
        </p:spPr>
      </p:pic>
      <p:sp>
        <p:nvSpPr>
          <p:cNvPr id="2" name="Title 1">
            <a:extLst>
              <a:ext uri="{FF2B5EF4-FFF2-40B4-BE49-F238E27FC236}">
                <a16:creationId xmlns:a16="http://schemas.microsoft.com/office/drawing/2014/main" id="{C29FC834-6430-4E4A-83B7-97BA43C29D37}"/>
              </a:ext>
            </a:extLst>
          </p:cNvPr>
          <p:cNvSpPr>
            <a:spLocks noGrp="1"/>
          </p:cNvSpPr>
          <p:nvPr>
            <p:ph type="ctrTitle"/>
          </p:nvPr>
        </p:nvSpPr>
        <p:spPr>
          <a:xfrm>
            <a:off x="723900" y="1137147"/>
            <a:ext cx="16173450" cy="3602126"/>
          </a:xfrm>
        </p:spPr>
        <p:txBody>
          <a:bodyPr>
            <a:normAutofit/>
          </a:bodyPr>
          <a:lstStyle/>
          <a:p>
            <a:r>
              <a:rPr lang="en-CA" sz="6600" dirty="0">
                <a:solidFill>
                  <a:srgbClr val="1D326D"/>
                </a:solidFill>
                <a:sym typeface="Wingdings" panose="05000000000000000000" pitchFamily="2" charset="2"/>
              </a:rPr>
              <a:t></a:t>
            </a:r>
            <a:r>
              <a:rPr lang="en-CA" sz="6600" dirty="0">
                <a:solidFill>
                  <a:srgbClr val="1D326D"/>
                </a:solidFill>
              </a:rPr>
              <a:t> Background</a:t>
            </a:r>
            <a:endParaRPr lang="en-US" sz="6600" dirty="0">
              <a:solidFill>
                <a:srgbClr val="1D326D"/>
              </a:solidFill>
            </a:endParaRPr>
          </a:p>
        </p:txBody>
      </p:sp>
      <p:sp>
        <p:nvSpPr>
          <p:cNvPr id="3" name="Subtitle 2">
            <a:extLst>
              <a:ext uri="{FF2B5EF4-FFF2-40B4-BE49-F238E27FC236}">
                <a16:creationId xmlns:a16="http://schemas.microsoft.com/office/drawing/2014/main" id="{C660EB17-2854-4658-9BE6-4D698F62714C}"/>
              </a:ext>
            </a:extLst>
          </p:cNvPr>
          <p:cNvSpPr>
            <a:spLocks noGrp="1"/>
          </p:cNvSpPr>
          <p:nvPr>
            <p:ph type="subTitle" idx="1"/>
          </p:nvPr>
        </p:nvSpPr>
        <p:spPr>
          <a:xfrm>
            <a:off x="723900" y="5462192"/>
            <a:ext cx="14944338" cy="1385642"/>
          </a:xfrm>
        </p:spPr>
        <p:txBody>
          <a:bodyPr>
            <a:normAutofit fontScale="70000" lnSpcReduction="20000"/>
          </a:bodyPr>
          <a:lstStyle/>
          <a:p>
            <a:r>
              <a:rPr lang="en-CA" dirty="0"/>
              <a:t>Michael Herman (</a:t>
            </a:r>
            <a:r>
              <a:rPr lang="en-CA" cap="none" dirty="0"/>
              <a:t>@mwherman2000</a:t>
            </a:r>
            <a:r>
              <a:rPr lang="en-CA" dirty="0"/>
              <a:t>)</a:t>
            </a:r>
          </a:p>
          <a:p>
            <a:r>
              <a:rPr lang="en-CA" dirty="0"/>
              <a:t>Independent Blockchain Architect</a:t>
            </a:r>
          </a:p>
          <a:p>
            <a:r>
              <a:rPr lang="en-CA" dirty="0"/>
              <a:t>mwherman@parallelspace.net</a:t>
            </a:r>
            <a:endParaRPr lang="en-US" dirty="0"/>
          </a:p>
        </p:txBody>
      </p:sp>
      <p:sp>
        <p:nvSpPr>
          <p:cNvPr id="6" name="Date Placeholder 2">
            <a:extLst>
              <a:ext uri="{FF2B5EF4-FFF2-40B4-BE49-F238E27FC236}">
                <a16:creationId xmlns:a16="http://schemas.microsoft.com/office/drawing/2014/main" id="{2AD3D6DA-1F42-48CB-B93A-E92BA6EE4652}"/>
              </a:ext>
            </a:extLst>
          </p:cNvPr>
          <p:cNvSpPr txBox="1">
            <a:spLocks/>
          </p:cNvSpPr>
          <p:nvPr/>
        </p:nvSpPr>
        <p:spPr>
          <a:xfrm>
            <a:off x="10706614" y="9018020"/>
            <a:ext cx="5868474" cy="436742"/>
          </a:xfrm>
          <a:prstGeom prst="rect">
            <a:avLst/>
          </a:prstGeom>
        </p:spPr>
        <p:txBody>
          <a:bodyPr vert="horz" lIns="91440" tIns="45720" rIns="91440" bIns="45720" rtlCol="0" anchor="ctr"/>
          <a:lstStyle>
            <a:defPPr>
              <a:defRPr lang="en-US"/>
            </a:defPPr>
            <a:lvl1pPr marL="0" algn="r" defTabSz="457200" rtl="0" eaLnBrk="1" latinLnBrk="0" hangingPunct="1">
              <a:defRPr sz="1417"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E35A9342-8D2C-4F03-BE33-2A71AE2A9EC4}" type="datetime1">
              <a:rPr lang="en-CA" smtClean="0">
                <a:solidFill>
                  <a:schemeClr val="bg1"/>
                </a:solidFill>
              </a:rPr>
              <a:pPr/>
              <a:t>2019-03-30</a:t>
            </a:fld>
            <a:endParaRPr lang="en-CA" dirty="0">
              <a:solidFill>
                <a:schemeClr val="bg1"/>
              </a:solidFill>
            </a:endParaRPr>
          </a:p>
        </p:txBody>
      </p:sp>
      <p:cxnSp>
        <p:nvCxnSpPr>
          <p:cNvPr id="9" name="Straight Connector 8">
            <a:extLst>
              <a:ext uri="{FF2B5EF4-FFF2-40B4-BE49-F238E27FC236}">
                <a16:creationId xmlns:a16="http://schemas.microsoft.com/office/drawing/2014/main" id="{7B4260FB-91C5-4929-BEE0-D91DFE948723}"/>
              </a:ext>
            </a:extLst>
          </p:cNvPr>
          <p:cNvCxnSpPr>
            <a:cxnSpLocks/>
          </p:cNvCxnSpPr>
          <p:nvPr/>
        </p:nvCxnSpPr>
        <p:spPr>
          <a:xfrm>
            <a:off x="740713" y="5122076"/>
            <a:ext cx="16194737"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7" name="Slide Number Placeholder 6">
            <a:extLst>
              <a:ext uri="{FF2B5EF4-FFF2-40B4-BE49-F238E27FC236}">
                <a16:creationId xmlns:a16="http://schemas.microsoft.com/office/drawing/2014/main" id="{0567B453-F1A7-4D7A-A0F2-964960803EC8}"/>
              </a:ext>
            </a:extLst>
          </p:cNvPr>
          <p:cNvSpPr>
            <a:spLocks noGrp="1"/>
          </p:cNvSpPr>
          <p:nvPr>
            <p:ph type="sldNum" sz="quarter" idx="12"/>
          </p:nvPr>
        </p:nvSpPr>
        <p:spPr/>
        <p:txBody>
          <a:bodyPr/>
          <a:lstStyle/>
          <a:p>
            <a:pPr algn="l"/>
            <a:fld id="{0B5C67D1-9F66-4BC1-9BEC-73C07D7C9B6B}" type="slidenum">
              <a:rPr lang="en-US" smtClean="0"/>
              <a:pPr algn="l"/>
              <a:t>21</a:t>
            </a:fld>
            <a:endParaRPr lang="en-US" dirty="0"/>
          </a:p>
        </p:txBody>
      </p:sp>
    </p:spTree>
    <p:extLst>
      <p:ext uri="{BB962C8B-B14F-4D97-AF65-F5344CB8AC3E}">
        <p14:creationId xmlns:p14="http://schemas.microsoft.com/office/powerpoint/2010/main" val="38105648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94D1F0A-74F3-43C7-88BD-301EB2050EDF}"/>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790794" y="1290497"/>
            <a:ext cx="11312670" cy="7529654"/>
          </a:xfrm>
          <a:prstGeom prst="rect">
            <a:avLst/>
          </a:prstGeom>
        </p:spPr>
      </p:pic>
      <p:sp>
        <p:nvSpPr>
          <p:cNvPr id="2" name="Title 1">
            <a:extLst>
              <a:ext uri="{FF2B5EF4-FFF2-40B4-BE49-F238E27FC236}">
                <a16:creationId xmlns:a16="http://schemas.microsoft.com/office/drawing/2014/main" id="{DF51C7CD-07EA-485C-A24B-0D1A4D0AD10A}"/>
              </a:ext>
            </a:extLst>
          </p:cNvPr>
          <p:cNvSpPr>
            <a:spLocks noGrp="1"/>
          </p:cNvSpPr>
          <p:nvPr>
            <p:ph type="title"/>
          </p:nvPr>
        </p:nvSpPr>
        <p:spPr/>
        <p:txBody>
          <a:bodyPr/>
          <a:lstStyle/>
          <a:p>
            <a:r>
              <a:rPr lang="en-CA" dirty="0"/>
              <a:t>Generic Parsing and Processing (1/3)</a:t>
            </a:r>
            <a:endParaRPr lang="en-US" dirty="0"/>
          </a:p>
        </p:txBody>
      </p:sp>
      <p:sp>
        <p:nvSpPr>
          <p:cNvPr id="4" name="Date Placeholder 3">
            <a:extLst>
              <a:ext uri="{FF2B5EF4-FFF2-40B4-BE49-F238E27FC236}">
                <a16:creationId xmlns:a16="http://schemas.microsoft.com/office/drawing/2014/main" id="{6FD7DB64-12D1-4F02-B6D4-B5A70AEEF112}"/>
              </a:ext>
            </a:extLst>
          </p:cNvPr>
          <p:cNvSpPr>
            <a:spLocks noGrp="1"/>
          </p:cNvSpPr>
          <p:nvPr>
            <p:ph type="dt" sz="half" idx="10"/>
          </p:nvPr>
        </p:nvSpPr>
        <p:spPr/>
        <p:txBody>
          <a:bodyPr/>
          <a:lstStyle/>
          <a:p>
            <a:fld id="{958B6464-E0D0-4A7B-9D7E-3E4CD8F75393}" type="datetime1">
              <a:rPr lang="en-CA" smtClean="0"/>
              <a:t>2019-03-30</a:t>
            </a:fld>
            <a:endParaRPr lang="en-CA" dirty="0"/>
          </a:p>
        </p:txBody>
      </p:sp>
      <p:sp>
        <p:nvSpPr>
          <p:cNvPr id="3" name="Rectangle 2">
            <a:extLst>
              <a:ext uri="{FF2B5EF4-FFF2-40B4-BE49-F238E27FC236}">
                <a16:creationId xmlns:a16="http://schemas.microsoft.com/office/drawing/2014/main" id="{41140323-C0EB-4577-8439-9A17D2D02F0C}"/>
              </a:ext>
            </a:extLst>
          </p:cNvPr>
          <p:cNvSpPr/>
          <p:nvPr/>
        </p:nvSpPr>
        <p:spPr>
          <a:xfrm>
            <a:off x="2944018" y="2668083"/>
            <a:ext cx="9582664" cy="533400"/>
          </a:xfrm>
          <a:prstGeom prst="rect">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408A9733-2E52-4745-BC48-FD3795CDB4B9}"/>
              </a:ext>
            </a:extLst>
          </p:cNvPr>
          <p:cNvSpPr/>
          <p:nvPr/>
        </p:nvSpPr>
        <p:spPr>
          <a:xfrm>
            <a:off x="2944018" y="3569250"/>
            <a:ext cx="9582663" cy="533400"/>
          </a:xfrm>
          <a:prstGeom prst="rect">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B9B95698-2230-40C0-BDEB-4BF12F3DBF11}"/>
              </a:ext>
            </a:extLst>
          </p:cNvPr>
          <p:cNvSpPr/>
          <p:nvPr/>
        </p:nvSpPr>
        <p:spPr>
          <a:xfrm>
            <a:off x="2944019" y="4432317"/>
            <a:ext cx="5285582" cy="1358882"/>
          </a:xfrm>
          <a:prstGeom prst="rect">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9D12D1CE-E957-4E65-ADCC-C250818AA5DB}"/>
              </a:ext>
            </a:extLst>
          </p:cNvPr>
          <p:cNvSpPr txBox="1"/>
          <p:nvPr/>
        </p:nvSpPr>
        <p:spPr>
          <a:xfrm>
            <a:off x="2944018" y="8158006"/>
            <a:ext cx="8005922" cy="523220"/>
          </a:xfrm>
          <a:prstGeom prst="rect">
            <a:avLst/>
          </a:prstGeom>
          <a:noFill/>
        </p:spPr>
        <p:txBody>
          <a:bodyPr wrap="square" rtlCol="0">
            <a:spAutoFit/>
          </a:bodyPr>
          <a:lstStyle/>
          <a:p>
            <a:pPr marL="285750" indent="-285750">
              <a:buFont typeface="Arial" panose="020B0604020202020204" pitchFamily="34" charset="0"/>
              <a:buChar char="•"/>
            </a:pPr>
            <a:r>
              <a:rPr lang="en-CA" sz="2800" dirty="0">
                <a:solidFill>
                  <a:schemeClr val="bg1">
                    <a:lumMod val="50000"/>
                  </a:schemeClr>
                </a:solidFill>
              </a:rPr>
              <a:t>Declarative language – not a Functional language</a:t>
            </a:r>
            <a:endParaRPr lang="en-US" sz="2800" dirty="0">
              <a:solidFill>
                <a:schemeClr val="bg1">
                  <a:lumMod val="50000"/>
                </a:schemeClr>
              </a:solidFill>
            </a:endParaRPr>
          </a:p>
        </p:txBody>
      </p:sp>
      <p:sp>
        <p:nvSpPr>
          <p:cNvPr id="14" name="Rectangle 13">
            <a:extLst>
              <a:ext uri="{FF2B5EF4-FFF2-40B4-BE49-F238E27FC236}">
                <a16:creationId xmlns:a16="http://schemas.microsoft.com/office/drawing/2014/main" id="{17F464E7-3BD7-457C-AFFB-4279301305B6}"/>
              </a:ext>
            </a:extLst>
          </p:cNvPr>
          <p:cNvSpPr/>
          <p:nvPr/>
        </p:nvSpPr>
        <p:spPr>
          <a:xfrm>
            <a:off x="2944017" y="8132748"/>
            <a:ext cx="9582663" cy="533400"/>
          </a:xfrm>
          <a:prstGeom prst="rect">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Footer Placeholder 3">
            <a:extLst>
              <a:ext uri="{FF2B5EF4-FFF2-40B4-BE49-F238E27FC236}">
                <a16:creationId xmlns:a16="http://schemas.microsoft.com/office/drawing/2014/main" id="{E00E5AC9-C1E3-45A9-95AB-70E00FE70717}"/>
              </a:ext>
            </a:extLst>
          </p:cNvPr>
          <p:cNvSpPr>
            <a:spLocks noGrp="1"/>
          </p:cNvSpPr>
          <p:nvPr>
            <p:ph type="ftr" sz="quarter" idx="11"/>
          </p:nvPr>
        </p:nvSpPr>
        <p:spPr>
          <a:xfrm>
            <a:off x="2057349" y="9019515"/>
            <a:ext cx="8233240" cy="435247"/>
          </a:xfrm>
        </p:spPr>
        <p:txBody>
          <a:bodyPr/>
          <a:lstStyle>
            <a:lvl1pPr>
              <a:defRPr>
                <a:solidFill>
                  <a:schemeClr val="bg1"/>
                </a:solidFill>
              </a:defRPr>
            </a:lvl1pPr>
          </a:lstStyle>
          <a:p>
            <a:r>
              <a:rPr lang="en-US" dirty="0"/>
              <a:t>Hyperonomy Universal Decentralized Identifier URI Specification (did-</a:t>
            </a:r>
            <a:r>
              <a:rPr lang="en-US" dirty="0" err="1"/>
              <a:t>uri</a:t>
            </a:r>
            <a:r>
              <a:rPr lang="en-US" dirty="0"/>
              <a:t>-spec)</a:t>
            </a:r>
            <a:endParaRPr lang="en-CA" dirty="0"/>
          </a:p>
        </p:txBody>
      </p:sp>
      <p:sp>
        <p:nvSpPr>
          <p:cNvPr id="5" name="Slide Number Placeholder 4">
            <a:extLst>
              <a:ext uri="{FF2B5EF4-FFF2-40B4-BE49-F238E27FC236}">
                <a16:creationId xmlns:a16="http://schemas.microsoft.com/office/drawing/2014/main" id="{F4ED76F3-AF7A-4411-A89A-045E12DA25C7}"/>
              </a:ext>
            </a:extLst>
          </p:cNvPr>
          <p:cNvSpPr>
            <a:spLocks noGrp="1"/>
          </p:cNvSpPr>
          <p:nvPr>
            <p:ph type="sldNum" sz="quarter" idx="12"/>
          </p:nvPr>
        </p:nvSpPr>
        <p:spPr/>
        <p:txBody>
          <a:bodyPr/>
          <a:lstStyle/>
          <a:p>
            <a:pPr algn="l"/>
            <a:fld id="{0B5C67D1-9F66-4BC1-9BEC-73C07D7C9B6B}" type="slidenum">
              <a:rPr lang="en-US" smtClean="0"/>
              <a:pPr algn="l"/>
              <a:t>22</a:t>
            </a:fld>
            <a:endParaRPr lang="en-US" dirty="0"/>
          </a:p>
        </p:txBody>
      </p:sp>
    </p:spTree>
    <p:custDataLst>
      <p:tags r:id="rId1"/>
    </p:custDataLst>
    <p:extLst>
      <p:ext uri="{BB962C8B-B14F-4D97-AF65-F5344CB8AC3E}">
        <p14:creationId xmlns:p14="http://schemas.microsoft.com/office/powerpoint/2010/main" val="286709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500" fill="hold"/>
                                        <p:tgtEl>
                                          <p:spTgt spid="14"/>
                                        </p:tgtEl>
                                        <p:attrNameLst>
                                          <p:attrName>ppt_x</p:attrName>
                                        </p:attrNameLst>
                                      </p:cBhvr>
                                      <p:tavLst>
                                        <p:tav tm="0">
                                          <p:val>
                                            <p:strVal val="#ppt_x"/>
                                          </p:val>
                                        </p:tav>
                                        <p:tav tm="100000">
                                          <p:val>
                                            <p:strVal val="#ppt_x"/>
                                          </p:val>
                                        </p:tav>
                                      </p:tavLst>
                                    </p:anim>
                                    <p:anim calcmode="lin" valueType="num">
                                      <p:cBhvr additive="base">
                                        <p:cTn id="20"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4"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51C7CD-07EA-485C-A24B-0D1A4D0AD10A}"/>
              </a:ext>
            </a:extLst>
          </p:cNvPr>
          <p:cNvSpPr>
            <a:spLocks noGrp="1"/>
          </p:cNvSpPr>
          <p:nvPr>
            <p:ph type="title"/>
          </p:nvPr>
        </p:nvSpPr>
        <p:spPr/>
        <p:txBody>
          <a:bodyPr/>
          <a:lstStyle/>
          <a:p>
            <a:r>
              <a:rPr lang="en-CA" dirty="0"/>
              <a:t>Generic Parsing and Processing: SQL Example</a:t>
            </a:r>
            <a:endParaRPr lang="en-US" dirty="0"/>
          </a:p>
        </p:txBody>
      </p:sp>
      <p:sp>
        <p:nvSpPr>
          <p:cNvPr id="13" name="Content Placeholder 12">
            <a:extLst>
              <a:ext uri="{FF2B5EF4-FFF2-40B4-BE49-F238E27FC236}">
                <a16:creationId xmlns:a16="http://schemas.microsoft.com/office/drawing/2014/main" id="{F3B63701-F543-4EFA-9B40-B412B41574A1}"/>
              </a:ext>
            </a:extLst>
          </p:cNvPr>
          <p:cNvSpPr>
            <a:spLocks noGrp="1"/>
          </p:cNvSpPr>
          <p:nvPr>
            <p:ph idx="1"/>
          </p:nvPr>
        </p:nvSpPr>
        <p:spPr>
          <a:xfrm>
            <a:off x="10058400" y="1435674"/>
            <a:ext cx="6516688" cy="7249461"/>
          </a:xfrm>
        </p:spPr>
        <p:txBody>
          <a:bodyPr/>
          <a:lstStyle/>
          <a:p>
            <a:r>
              <a:rPr lang="en-CA" dirty="0"/>
              <a:t>T-SQL is a Declarative language </a:t>
            </a:r>
            <a:br>
              <a:rPr lang="en-CA" dirty="0"/>
            </a:br>
            <a:r>
              <a:rPr lang="en-CA" dirty="0"/>
              <a:t>– it describes </a:t>
            </a:r>
            <a:r>
              <a:rPr lang="en-CA" i="1" dirty="0"/>
              <a:t>what</a:t>
            </a:r>
            <a:r>
              <a:rPr lang="en-CA" dirty="0"/>
              <a:t> is to be returned</a:t>
            </a:r>
          </a:p>
          <a:p>
            <a:r>
              <a:rPr lang="en-CA" dirty="0"/>
              <a:t>T-SQL is </a:t>
            </a:r>
            <a:r>
              <a:rPr lang="en-CA" i="1" dirty="0"/>
              <a:t>not</a:t>
            </a:r>
            <a:r>
              <a:rPr lang="en-CA" dirty="0"/>
              <a:t> a Functional language </a:t>
            </a:r>
            <a:br>
              <a:rPr lang="en-CA" dirty="0"/>
            </a:br>
            <a:r>
              <a:rPr lang="en-CA" dirty="0"/>
              <a:t>– it doesn’t describe how to access or how to enumerate over the data store</a:t>
            </a:r>
          </a:p>
          <a:p>
            <a:r>
              <a:rPr lang="en-CA" dirty="0"/>
              <a:t>Clause Ordering is Declarative</a:t>
            </a:r>
            <a:br>
              <a:rPr lang="en-CA" dirty="0"/>
            </a:br>
            <a:r>
              <a:rPr lang="en-CA" dirty="0"/>
              <a:t>– not Functional</a:t>
            </a:r>
          </a:p>
          <a:p>
            <a:endParaRPr lang="en-CA" dirty="0"/>
          </a:p>
        </p:txBody>
      </p:sp>
      <p:sp>
        <p:nvSpPr>
          <p:cNvPr id="4" name="Date Placeholder 3">
            <a:extLst>
              <a:ext uri="{FF2B5EF4-FFF2-40B4-BE49-F238E27FC236}">
                <a16:creationId xmlns:a16="http://schemas.microsoft.com/office/drawing/2014/main" id="{6FD7DB64-12D1-4F02-B6D4-B5A70AEEF112}"/>
              </a:ext>
            </a:extLst>
          </p:cNvPr>
          <p:cNvSpPr>
            <a:spLocks noGrp="1"/>
          </p:cNvSpPr>
          <p:nvPr>
            <p:ph type="dt" sz="half" idx="10"/>
          </p:nvPr>
        </p:nvSpPr>
        <p:spPr/>
        <p:txBody>
          <a:bodyPr/>
          <a:lstStyle/>
          <a:p>
            <a:fld id="{9684EFBD-ADD4-4E56-A520-622A59CA4D8F}" type="datetime1">
              <a:rPr lang="en-CA" smtClean="0"/>
              <a:t>2019-03-30</a:t>
            </a:fld>
            <a:endParaRPr lang="en-CA" dirty="0"/>
          </a:p>
        </p:txBody>
      </p:sp>
      <p:sp>
        <p:nvSpPr>
          <p:cNvPr id="5" name="Footer Placeholder 4">
            <a:extLst>
              <a:ext uri="{FF2B5EF4-FFF2-40B4-BE49-F238E27FC236}">
                <a16:creationId xmlns:a16="http://schemas.microsoft.com/office/drawing/2014/main" id="{6D75E220-FB62-4956-9A74-D8D9701B70F2}"/>
              </a:ext>
            </a:extLst>
          </p:cNvPr>
          <p:cNvSpPr>
            <a:spLocks noGrp="1"/>
          </p:cNvSpPr>
          <p:nvPr>
            <p:ph type="ftr" sz="quarter" idx="11"/>
          </p:nvPr>
        </p:nvSpPr>
        <p:spPr/>
        <p:txBody>
          <a:bodyPr/>
          <a:lstStyle/>
          <a:p>
            <a:r>
              <a:rPr lang="en-US" dirty="0"/>
              <a:t>Hyperonomy Universal Decentralized Identifier URI Specification (did-</a:t>
            </a:r>
            <a:r>
              <a:rPr lang="en-US" dirty="0" err="1"/>
              <a:t>uri</a:t>
            </a:r>
            <a:r>
              <a:rPr lang="en-US" dirty="0"/>
              <a:t>-spec)</a:t>
            </a:r>
            <a:endParaRPr lang="en-CA" dirty="0"/>
          </a:p>
        </p:txBody>
      </p:sp>
      <p:pic>
        <p:nvPicPr>
          <p:cNvPr id="12" name="Picture 11">
            <a:extLst>
              <a:ext uri="{FF2B5EF4-FFF2-40B4-BE49-F238E27FC236}">
                <a16:creationId xmlns:a16="http://schemas.microsoft.com/office/drawing/2014/main" id="{E0274747-BDA1-49A3-9475-27C23CE590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4850" y="1435674"/>
            <a:ext cx="9086850" cy="7027447"/>
          </a:xfrm>
          <a:prstGeom prst="rect">
            <a:avLst/>
          </a:prstGeom>
        </p:spPr>
      </p:pic>
      <p:pic>
        <p:nvPicPr>
          <p:cNvPr id="15" name="Picture 14">
            <a:extLst>
              <a:ext uri="{FF2B5EF4-FFF2-40B4-BE49-F238E27FC236}">
                <a16:creationId xmlns:a16="http://schemas.microsoft.com/office/drawing/2014/main" id="{009C3374-8F3D-4815-A487-7AC31DC30A8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15601" y="5531851"/>
            <a:ext cx="5806440" cy="2931270"/>
          </a:xfrm>
          <a:prstGeom prst="rect">
            <a:avLst/>
          </a:prstGeom>
        </p:spPr>
      </p:pic>
      <p:sp>
        <p:nvSpPr>
          <p:cNvPr id="3" name="Slide Number Placeholder 2">
            <a:extLst>
              <a:ext uri="{FF2B5EF4-FFF2-40B4-BE49-F238E27FC236}">
                <a16:creationId xmlns:a16="http://schemas.microsoft.com/office/drawing/2014/main" id="{7F0A83D8-D5B5-442C-BC26-0277816AD02A}"/>
              </a:ext>
            </a:extLst>
          </p:cNvPr>
          <p:cNvSpPr>
            <a:spLocks noGrp="1"/>
          </p:cNvSpPr>
          <p:nvPr>
            <p:ph type="sldNum" sz="quarter" idx="12"/>
          </p:nvPr>
        </p:nvSpPr>
        <p:spPr/>
        <p:txBody>
          <a:bodyPr/>
          <a:lstStyle/>
          <a:p>
            <a:pPr algn="l"/>
            <a:fld id="{0B5C67D1-9F66-4BC1-9BEC-73C07D7C9B6B}" type="slidenum">
              <a:rPr lang="en-US" smtClean="0"/>
              <a:pPr algn="l"/>
              <a:t>23</a:t>
            </a:fld>
            <a:endParaRPr lang="en-US" dirty="0"/>
          </a:p>
        </p:txBody>
      </p:sp>
    </p:spTree>
    <p:custDataLst>
      <p:tags r:id="rId1"/>
    </p:custDataLst>
    <p:extLst>
      <p:ext uri="{BB962C8B-B14F-4D97-AF65-F5344CB8AC3E}">
        <p14:creationId xmlns:p14="http://schemas.microsoft.com/office/powerpoint/2010/main" val="3237141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0D35969-81A8-4444-B4BC-5F4D8F234023}"/>
              </a:ext>
            </a:extLst>
          </p:cNvPr>
          <p:cNvSpPr>
            <a:spLocks noGrp="1"/>
          </p:cNvSpPr>
          <p:nvPr>
            <p:ph type="title"/>
          </p:nvPr>
        </p:nvSpPr>
        <p:spPr/>
        <p:txBody>
          <a:bodyPr>
            <a:normAutofit/>
          </a:bodyPr>
          <a:lstStyle/>
          <a:p>
            <a:r>
              <a:rPr lang="en-CA" dirty="0">
                <a:solidFill>
                  <a:srgbClr val="1D326D"/>
                </a:solidFill>
              </a:rPr>
              <a:t>Generic Parsing and Processing (1/2)</a:t>
            </a:r>
            <a:br>
              <a:rPr lang="en-CA" dirty="0">
                <a:solidFill>
                  <a:srgbClr val="1D326D"/>
                </a:solidFill>
              </a:rPr>
            </a:br>
            <a:r>
              <a:rPr lang="en-CA" sz="3600" dirty="0">
                <a:solidFill>
                  <a:srgbClr val="1D326D"/>
                </a:solidFill>
              </a:rPr>
              <a:t>Sample User Scenarios</a:t>
            </a:r>
            <a:endParaRPr lang="en-US" sz="3600" dirty="0"/>
          </a:p>
        </p:txBody>
      </p:sp>
      <p:sp>
        <p:nvSpPr>
          <p:cNvPr id="4" name="Date Placeholder 3">
            <a:extLst>
              <a:ext uri="{FF2B5EF4-FFF2-40B4-BE49-F238E27FC236}">
                <a16:creationId xmlns:a16="http://schemas.microsoft.com/office/drawing/2014/main" id="{C8A29917-AAD7-4ECA-8576-8A319BC851AD}"/>
              </a:ext>
            </a:extLst>
          </p:cNvPr>
          <p:cNvSpPr>
            <a:spLocks noGrp="1"/>
          </p:cNvSpPr>
          <p:nvPr>
            <p:ph type="dt" sz="half" idx="10"/>
          </p:nvPr>
        </p:nvSpPr>
        <p:spPr/>
        <p:txBody>
          <a:bodyPr/>
          <a:lstStyle/>
          <a:p>
            <a:fld id="{897B6F34-C2F7-4BB2-A9B3-B7557F12AB71}" type="datetime1">
              <a:rPr lang="en-CA" smtClean="0"/>
              <a:t>2019-03-30</a:t>
            </a:fld>
            <a:endParaRPr lang="en-CA" dirty="0"/>
          </a:p>
        </p:txBody>
      </p:sp>
      <p:sp>
        <p:nvSpPr>
          <p:cNvPr id="5" name="Footer Placeholder 4">
            <a:extLst>
              <a:ext uri="{FF2B5EF4-FFF2-40B4-BE49-F238E27FC236}">
                <a16:creationId xmlns:a16="http://schemas.microsoft.com/office/drawing/2014/main" id="{FB34BF3C-AD5E-483E-9713-46E24DA5D61F}"/>
              </a:ext>
            </a:extLst>
          </p:cNvPr>
          <p:cNvSpPr>
            <a:spLocks noGrp="1"/>
          </p:cNvSpPr>
          <p:nvPr>
            <p:ph type="ftr" sz="quarter" idx="11"/>
          </p:nvPr>
        </p:nvSpPr>
        <p:spPr/>
        <p:txBody>
          <a:bodyPr/>
          <a:lstStyle/>
          <a:p>
            <a:r>
              <a:rPr lang="en-US" dirty="0"/>
              <a:t>Hyperonomy Universal Decentralized Identifier URI Specification (did-</a:t>
            </a:r>
            <a:r>
              <a:rPr lang="en-US" dirty="0" err="1"/>
              <a:t>uri</a:t>
            </a:r>
            <a:r>
              <a:rPr lang="en-US" dirty="0"/>
              <a:t>-spec)</a:t>
            </a:r>
            <a:endParaRPr lang="en-CA" dirty="0"/>
          </a:p>
        </p:txBody>
      </p:sp>
      <p:grpSp>
        <p:nvGrpSpPr>
          <p:cNvPr id="81" name="Group 80">
            <a:extLst>
              <a:ext uri="{FF2B5EF4-FFF2-40B4-BE49-F238E27FC236}">
                <a16:creationId xmlns:a16="http://schemas.microsoft.com/office/drawing/2014/main" id="{A8113A35-7487-4EB3-85E7-E714C6B7AA24}"/>
              </a:ext>
            </a:extLst>
          </p:cNvPr>
          <p:cNvGrpSpPr/>
          <p:nvPr/>
        </p:nvGrpSpPr>
        <p:grpSpPr>
          <a:xfrm>
            <a:off x="33752" y="1993450"/>
            <a:ext cx="17128099" cy="1570238"/>
            <a:chOff x="33752" y="1993450"/>
            <a:chExt cx="17128099" cy="1570238"/>
          </a:xfrm>
        </p:grpSpPr>
        <p:cxnSp>
          <p:nvCxnSpPr>
            <p:cNvPr id="14" name="Straight Arrow Connector 13">
              <a:extLst>
                <a:ext uri="{FF2B5EF4-FFF2-40B4-BE49-F238E27FC236}">
                  <a16:creationId xmlns:a16="http://schemas.microsoft.com/office/drawing/2014/main" id="{883B2A9F-B637-4CB8-A60C-09067942FEF0}"/>
                </a:ext>
              </a:extLst>
            </p:cNvPr>
            <p:cNvCxnSpPr>
              <a:stCxn id="8" idx="6"/>
              <a:endCxn id="9" idx="2"/>
            </p:cNvCxnSpPr>
            <p:nvPr/>
          </p:nvCxnSpPr>
          <p:spPr>
            <a:xfrm flipV="1">
              <a:off x="4742555" y="2778569"/>
              <a:ext cx="334952" cy="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70EB08A6-FE07-4995-8007-50382609BF63}"/>
                </a:ext>
              </a:extLst>
            </p:cNvPr>
            <p:cNvCxnSpPr>
              <a:cxnSpLocks/>
              <a:stCxn id="9" idx="6"/>
              <a:endCxn id="10" idx="2"/>
            </p:cNvCxnSpPr>
            <p:nvPr/>
          </p:nvCxnSpPr>
          <p:spPr>
            <a:xfrm>
              <a:off x="7894361" y="2778569"/>
              <a:ext cx="334953"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B5ECEE91-937C-45BC-B6B8-6B640F1EC2A6}"/>
                </a:ext>
              </a:extLst>
            </p:cNvPr>
            <p:cNvCxnSpPr>
              <a:cxnSpLocks/>
              <a:stCxn id="10" idx="6"/>
              <a:endCxn id="11" idx="2"/>
            </p:cNvCxnSpPr>
            <p:nvPr/>
          </p:nvCxnSpPr>
          <p:spPr>
            <a:xfrm>
              <a:off x="11237129" y="2778569"/>
              <a:ext cx="334952"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5273A6D8-6521-4CBB-BF59-23C00B917609}"/>
                </a:ext>
              </a:extLst>
            </p:cNvPr>
            <p:cNvCxnSpPr>
              <a:cxnSpLocks/>
            </p:cNvCxnSpPr>
            <p:nvPr/>
          </p:nvCxnSpPr>
          <p:spPr>
            <a:xfrm>
              <a:off x="14579896" y="2778568"/>
              <a:ext cx="334952"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nvGrpSpPr>
            <p:cNvPr id="47" name="Group 46">
              <a:extLst>
                <a:ext uri="{FF2B5EF4-FFF2-40B4-BE49-F238E27FC236}">
                  <a16:creationId xmlns:a16="http://schemas.microsoft.com/office/drawing/2014/main" id="{5587EA0D-9C6C-48BE-BB86-E48B6E1E38E4}"/>
                </a:ext>
              </a:extLst>
            </p:cNvPr>
            <p:cNvGrpSpPr/>
            <p:nvPr/>
          </p:nvGrpSpPr>
          <p:grpSpPr>
            <a:xfrm>
              <a:off x="33752" y="1993450"/>
              <a:ext cx="17128099" cy="1570238"/>
              <a:chOff x="33752" y="1993450"/>
              <a:chExt cx="17128099" cy="1570238"/>
            </a:xfrm>
          </p:grpSpPr>
          <p:grpSp>
            <p:nvGrpSpPr>
              <p:cNvPr id="12" name="Group 11">
                <a:extLst>
                  <a:ext uri="{FF2B5EF4-FFF2-40B4-BE49-F238E27FC236}">
                    <a16:creationId xmlns:a16="http://schemas.microsoft.com/office/drawing/2014/main" id="{2B15A18D-1BE1-4721-B5BE-02F50565C094}"/>
                  </a:ext>
                </a:extLst>
              </p:cNvPr>
              <p:cNvGrpSpPr/>
              <p:nvPr/>
            </p:nvGrpSpPr>
            <p:grpSpPr>
              <a:xfrm>
                <a:off x="2700041" y="1993450"/>
                <a:ext cx="11879855" cy="1570238"/>
                <a:chOff x="2724406" y="2036889"/>
                <a:chExt cx="12162825" cy="2005485"/>
              </a:xfrm>
            </p:grpSpPr>
            <p:sp>
              <p:nvSpPr>
                <p:cNvPr id="8" name="Oval 7">
                  <a:extLst>
                    <a:ext uri="{FF2B5EF4-FFF2-40B4-BE49-F238E27FC236}">
                      <a16:creationId xmlns:a16="http://schemas.microsoft.com/office/drawing/2014/main" id="{775C7367-B383-4F12-A255-2617DEBF1B92}"/>
                    </a:ext>
                  </a:extLst>
                </p:cNvPr>
                <p:cNvSpPr/>
                <p:nvPr/>
              </p:nvSpPr>
              <p:spPr>
                <a:xfrm>
                  <a:off x="2724406" y="2036890"/>
                  <a:ext cx="2091165"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Parser</a:t>
                  </a:r>
                  <a:endParaRPr lang="en-US" sz="3200" dirty="0"/>
                </a:p>
              </p:txBody>
            </p:sp>
            <p:sp>
              <p:nvSpPr>
                <p:cNvPr id="9" name="Oval 8">
                  <a:extLst>
                    <a:ext uri="{FF2B5EF4-FFF2-40B4-BE49-F238E27FC236}">
                      <a16:creationId xmlns:a16="http://schemas.microsoft.com/office/drawing/2014/main" id="{2DE1ACD8-2BB4-4AFD-900E-964B50D18B3C}"/>
                    </a:ext>
                  </a:extLst>
                </p:cNvPr>
                <p:cNvSpPr/>
                <p:nvPr/>
              </p:nvSpPr>
              <p:spPr>
                <a:xfrm>
                  <a:off x="5158502" y="2036889"/>
                  <a:ext cx="2883950"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Analyser</a:t>
                  </a:r>
                  <a:endParaRPr lang="en-US" sz="3200" dirty="0"/>
                </a:p>
              </p:txBody>
            </p:sp>
            <p:sp>
              <p:nvSpPr>
                <p:cNvPr id="10" name="Oval 9">
                  <a:extLst>
                    <a:ext uri="{FF2B5EF4-FFF2-40B4-BE49-F238E27FC236}">
                      <a16:creationId xmlns:a16="http://schemas.microsoft.com/office/drawing/2014/main" id="{EDA7736A-7E2C-4A64-B6F6-87A6D1B07E5F}"/>
                    </a:ext>
                  </a:extLst>
                </p:cNvPr>
                <p:cNvSpPr/>
                <p:nvPr/>
              </p:nvSpPr>
              <p:spPr>
                <a:xfrm>
                  <a:off x="8385382" y="2036889"/>
                  <a:ext cx="3079459"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Optimizer (RDB)</a:t>
                  </a:r>
                  <a:endParaRPr lang="en-US" sz="3200" dirty="0"/>
                </a:p>
              </p:txBody>
            </p:sp>
            <p:sp>
              <p:nvSpPr>
                <p:cNvPr id="11" name="Oval 10">
                  <a:extLst>
                    <a:ext uri="{FF2B5EF4-FFF2-40B4-BE49-F238E27FC236}">
                      <a16:creationId xmlns:a16="http://schemas.microsoft.com/office/drawing/2014/main" id="{6C7CFC5E-66B4-476C-90A1-89771A352F53}"/>
                    </a:ext>
                  </a:extLst>
                </p:cNvPr>
                <p:cNvSpPr/>
                <p:nvPr/>
              </p:nvSpPr>
              <p:spPr>
                <a:xfrm>
                  <a:off x="11807772" y="2036889"/>
                  <a:ext cx="3079459"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Execution Engine (RDB)</a:t>
                  </a:r>
                  <a:endParaRPr lang="en-US" sz="3200" dirty="0"/>
                </a:p>
              </p:txBody>
            </p:sp>
          </p:grpSp>
          <p:sp>
            <p:nvSpPr>
              <p:cNvPr id="22" name="Rectangle 21">
                <a:extLst>
                  <a:ext uri="{FF2B5EF4-FFF2-40B4-BE49-F238E27FC236}">
                    <a16:creationId xmlns:a16="http://schemas.microsoft.com/office/drawing/2014/main" id="{552DFCEE-5008-4B52-8607-73B216A8B26E}"/>
                  </a:ext>
                </a:extLst>
              </p:cNvPr>
              <p:cNvSpPr/>
              <p:nvPr/>
            </p:nvSpPr>
            <p:spPr>
              <a:xfrm>
                <a:off x="14914848" y="1993452"/>
                <a:ext cx="2247003" cy="1570235"/>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Relational Datastore</a:t>
                </a:r>
                <a:endParaRPr lang="en-US" sz="3200" dirty="0"/>
              </a:p>
            </p:txBody>
          </p:sp>
          <p:sp>
            <p:nvSpPr>
              <p:cNvPr id="24" name="Flowchart: Document 23">
                <a:extLst>
                  <a:ext uri="{FF2B5EF4-FFF2-40B4-BE49-F238E27FC236}">
                    <a16:creationId xmlns:a16="http://schemas.microsoft.com/office/drawing/2014/main" id="{0F1C3ECE-311F-4F35-B1DD-7E7064D7AB18}"/>
                  </a:ext>
                </a:extLst>
              </p:cNvPr>
              <p:cNvSpPr/>
              <p:nvPr/>
            </p:nvSpPr>
            <p:spPr>
              <a:xfrm>
                <a:off x="33752" y="2136011"/>
                <a:ext cx="2247002" cy="1323764"/>
              </a:xfrm>
              <a:prstGeom prst="flowChartDocumen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T-SQL Query</a:t>
                </a:r>
                <a:endParaRPr lang="en-US" sz="3200" dirty="0"/>
              </a:p>
            </p:txBody>
          </p:sp>
        </p:grpSp>
        <p:cxnSp>
          <p:nvCxnSpPr>
            <p:cNvPr id="25" name="Straight Arrow Connector 24">
              <a:extLst>
                <a:ext uri="{FF2B5EF4-FFF2-40B4-BE49-F238E27FC236}">
                  <a16:creationId xmlns:a16="http://schemas.microsoft.com/office/drawing/2014/main" id="{8609078D-0A2E-4101-A475-3DA67449D22F}"/>
                </a:ext>
              </a:extLst>
            </p:cNvPr>
            <p:cNvCxnSpPr>
              <a:cxnSpLocks/>
              <a:endCxn id="8" idx="2"/>
            </p:cNvCxnSpPr>
            <p:nvPr/>
          </p:nvCxnSpPr>
          <p:spPr>
            <a:xfrm>
              <a:off x="2280754" y="2778569"/>
              <a:ext cx="419287" cy="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grpSp>
        <p:nvGrpSpPr>
          <p:cNvPr id="82" name="Group 81">
            <a:extLst>
              <a:ext uri="{FF2B5EF4-FFF2-40B4-BE49-F238E27FC236}">
                <a16:creationId xmlns:a16="http://schemas.microsoft.com/office/drawing/2014/main" id="{336CF2BF-566B-48B9-81FA-66BAD4CED9BC}"/>
              </a:ext>
            </a:extLst>
          </p:cNvPr>
          <p:cNvGrpSpPr/>
          <p:nvPr/>
        </p:nvGrpSpPr>
        <p:grpSpPr>
          <a:xfrm>
            <a:off x="20782" y="3746154"/>
            <a:ext cx="17128099" cy="1570238"/>
            <a:chOff x="20782" y="3746154"/>
            <a:chExt cx="17128099" cy="1570238"/>
          </a:xfrm>
        </p:grpSpPr>
        <p:cxnSp>
          <p:nvCxnSpPr>
            <p:cNvPr id="32" name="Straight Arrow Connector 31">
              <a:extLst>
                <a:ext uri="{FF2B5EF4-FFF2-40B4-BE49-F238E27FC236}">
                  <a16:creationId xmlns:a16="http://schemas.microsoft.com/office/drawing/2014/main" id="{431FF07E-F8AD-47BB-A5A2-EBBE3C8403FF}"/>
                </a:ext>
              </a:extLst>
            </p:cNvPr>
            <p:cNvCxnSpPr>
              <a:stCxn id="28" idx="6"/>
              <a:endCxn id="29" idx="2"/>
            </p:cNvCxnSpPr>
            <p:nvPr/>
          </p:nvCxnSpPr>
          <p:spPr>
            <a:xfrm flipV="1">
              <a:off x="4729585" y="4531273"/>
              <a:ext cx="334952" cy="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D06D5E56-F174-41D2-8A07-F4821F5BD237}"/>
                </a:ext>
              </a:extLst>
            </p:cNvPr>
            <p:cNvCxnSpPr>
              <a:cxnSpLocks/>
              <a:stCxn id="29" idx="6"/>
              <a:endCxn id="30" idx="2"/>
            </p:cNvCxnSpPr>
            <p:nvPr/>
          </p:nvCxnSpPr>
          <p:spPr>
            <a:xfrm>
              <a:off x="7881391" y="4531273"/>
              <a:ext cx="334953"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04B56A82-EC9C-401C-8034-B34753C6C9AD}"/>
                </a:ext>
              </a:extLst>
            </p:cNvPr>
            <p:cNvCxnSpPr>
              <a:cxnSpLocks/>
              <a:stCxn id="30" idx="6"/>
              <a:endCxn id="31" idx="2"/>
            </p:cNvCxnSpPr>
            <p:nvPr/>
          </p:nvCxnSpPr>
          <p:spPr>
            <a:xfrm>
              <a:off x="11224159" y="4531273"/>
              <a:ext cx="334952"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nvGrpSpPr>
            <p:cNvPr id="46" name="Group 45">
              <a:extLst>
                <a:ext uri="{FF2B5EF4-FFF2-40B4-BE49-F238E27FC236}">
                  <a16:creationId xmlns:a16="http://schemas.microsoft.com/office/drawing/2014/main" id="{BA33A8A8-D8DE-4FD9-B030-6492C8484ED4}"/>
                </a:ext>
              </a:extLst>
            </p:cNvPr>
            <p:cNvGrpSpPr/>
            <p:nvPr/>
          </p:nvGrpSpPr>
          <p:grpSpPr>
            <a:xfrm>
              <a:off x="20782" y="3746154"/>
              <a:ext cx="17128099" cy="1570238"/>
              <a:chOff x="0" y="3933192"/>
              <a:chExt cx="17128099" cy="1570238"/>
            </a:xfrm>
          </p:grpSpPr>
          <p:grpSp>
            <p:nvGrpSpPr>
              <p:cNvPr id="27" name="Group 26">
                <a:extLst>
                  <a:ext uri="{FF2B5EF4-FFF2-40B4-BE49-F238E27FC236}">
                    <a16:creationId xmlns:a16="http://schemas.microsoft.com/office/drawing/2014/main" id="{CBBD6DB0-6548-4312-8E24-BF12A292CA74}"/>
                  </a:ext>
                </a:extLst>
              </p:cNvPr>
              <p:cNvGrpSpPr/>
              <p:nvPr/>
            </p:nvGrpSpPr>
            <p:grpSpPr>
              <a:xfrm>
                <a:off x="2666289" y="3933192"/>
                <a:ext cx="11879855" cy="1570238"/>
                <a:chOff x="2724406" y="2036889"/>
                <a:chExt cx="12162825" cy="2005485"/>
              </a:xfrm>
            </p:grpSpPr>
            <p:sp>
              <p:nvSpPr>
                <p:cNvPr id="28" name="Oval 27">
                  <a:extLst>
                    <a:ext uri="{FF2B5EF4-FFF2-40B4-BE49-F238E27FC236}">
                      <a16:creationId xmlns:a16="http://schemas.microsoft.com/office/drawing/2014/main" id="{7B92150C-B559-4EB1-A171-DC2815F6DD10}"/>
                    </a:ext>
                  </a:extLst>
                </p:cNvPr>
                <p:cNvSpPr/>
                <p:nvPr/>
              </p:nvSpPr>
              <p:spPr>
                <a:xfrm>
                  <a:off x="2724406" y="2036890"/>
                  <a:ext cx="2091165"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Parser</a:t>
                  </a:r>
                  <a:endParaRPr lang="en-US" sz="3200" dirty="0"/>
                </a:p>
              </p:txBody>
            </p:sp>
            <p:sp>
              <p:nvSpPr>
                <p:cNvPr id="29" name="Oval 28">
                  <a:extLst>
                    <a:ext uri="{FF2B5EF4-FFF2-40B4-BE49-F238E27FC236}">
                      <a16:creationId xmlns:a16="http://schemas.microsoft.com/office/drawing/2014/main" id="{3CDC32EC-A0BC-4895-B334-079F0E12B860}"/>
                    </a:ext>
                  </a:extLst>
                </p:cNvPr>
                <p:cNvSpPr/>
                <p:nvPr/>
              </p:nvSpPr>
              <p:spPr>
                <a:xfrm>
                  <a:off x="5158502" y="2036889"/>
                  <a:ext cx="2883950"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Analyser</a:t>
                  </a:r>
                  <a:endParaRPr lang="en-US" sz="3200" dirty="0"/>
                </a:p>
              </p:txBody>
            </p:sp>
            <p:sp>
              <p:nvSpPr>
                <p:cNvPr id="30" name="Oval 29">
                  <a:extLst>
                    <a:ext uri="{FF2B5EF4-FFF2-40B4-BE49-F238E27FC236}">
                      <a16:creationId xmlns:a16="http://schemas.microsoft.com/office/drawing/2014/main" id="{E9FB623A-4F9A-4811-8482-BB00028C6A96}"/>
                    </a:ext>
                  </a:extLst>
                </p:cNvPr>
                <p:cNvSpPr/>
                <p:nvPr/>
              </p:nvSpPr>
              <p:spPr>
                <a:xfrm>
                  <a:off x="8385382" y="2036889"/>
                  <a:ext cx="3079459"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Optimizer (NGDB)</a:t>
                  </a:r>
                  <a:endParaRPr lang="en-US" sz="3200" dirty="0"/>
                </a:p>
              </p:txBody>
            </p:sp>
            <p:sp>
              <p:nvSpPr>
                <p:cNvPr id="31" name="Oval 30">
                  <a:extLst>
                    <a:ext uri="{FF2B5EF4-FFF2-40B4-BE49-F238E27FC236}">
                      <a16:creationId xmlns:a16="http://schemas.microsoft.com/office/drawing/2014/main" id="{3F220588-B3BA-4D12-AD86-D480AB348F6D}"/>
                    </a:ext>
                  </a:extLst>
                </p:cNvPr>
                <p:cNvSpPr/>
                <p:nvPr/>
              </p:nvSpPr>
              <p:spPr>
                <a:xfrm>
                  <a:off x="11807772" y="2036889"/>
                  <a:ext cx="3079459"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Execution Engine (NGDB)</a:t>
                  </a:r>
                  <a:endParaRPr lang="en-US" sz="3200" dirty="0"/>
                </a:p>
              </p:txBody>
            </p:sp>
          </p:grpSp>
          <p:sp>
            <p:nvSpPr>
              <p:cNvPr id="35" name="Rectangle 34">
                <a:extLst>
                  <a:ext uri="{FF2B5EF4-FFF2-40B4-BE49-F238E27FC236}">
                    <a16:creationId xmlns:a16="http://schemas.microsoft.com/office/drawing/2014/main" id="{AE4EA9F8-148E-47C4-B4B1-2DA430A64667}"/>
                  </a:ext>
                </a:extLst>
              </p:cNvPr>
              <p:cNvSpPr/>
              <p:nvPr/>
            </p:nvSpPr>
            <p:spPr>
              <a:xfrm>
                <a:off x="14881096" y="3933194"/>
                <a:ext cx="2247003" cy="1570235"/>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Neo4j Graph DB</a:t>
                </a:r>
                <a:endParaRPr lang="en-US" sz="3200" dirty="0"/>
              </a:p>
            </p:txBody>
          </p:sp>
          <p:sp>
            <p:nvSpPr>
              <p:cNvPr id="37" name="Flowchart: Document 36">
                <a:extLst>
                  <a:ext uri="{FF2B5EF4-FFF2-40B4-BE49-F238E27FC236}">
                    <a16:creationId xmlns:a16="http://schemas.microsoft.com/office/drawing/2014/main" id="{735A4A91-2E80-4F9E-9558-9CA82C3717F8}"/>
                  </a:ext>
                </a:extLst>
              </p:cNvPr>
              <p:cNvSpPr/>
              <p:nvPr/>
            </p:nvSpPr>
            <p:spPr>
              <a:xfrm>
                <a:off x="0" y="4075753"/>
                <a:ext cx="2247002" cy="1323764"/>
              </a:xfrm>
              <a:prstGeom prst="flowChartDocumen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Cypher Query</a:t>
                </a:r>
                <a:endParaRPr lang="en-US" sz="3200" dirty="0"/>
              </a:p>
            </p:txBody>
          </p:sp>
        </p:grpSp>
        <p:cxnSp>
          <p:nvCxnSpPr>
            <p:cNvPr id="38" name="Straight Arrow Connector 37">
              <a:extLst>
                <a:ext uri="{FF2B5EF4-FFF2-40B4-BE49-F238E27FC236}">
                  <a16:creationId xmlns:a16="http://schemas.microsoft.com/office/drawing/2014/main" id="{8807B8FA-4ADB-4B09-B5E5-ADD0900EA18A}"/>
                </a:ext>
              </a:extLst>
            </p:cNvPr>
            <p:cNvCxnSpPr>
              <a:cxnSpLocks/>
              <a:endCxn id="28" idx="2"/>
            </p:cNvCxnSpPr>
            <p:nvPr/>
          </p:nvCxnSpPr>
          <p:spPr>
            <a:xfrm>
              <a:off x="2267784" y="4531273"/>
              <a:ext cx="419287" cy="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05C54897-C2AE-4A14-AFED-E2C2ED327F72}"/>
                </a:ext>
              </a:extLst>
            </p:cNvPr>
            <p:cNvCxnSpPr>
              <a:cxnSpLocks/>
            </p:cNvCxnSpPr>
            <p:nvPr/>
          </p:nvCxnSpPr>
          <p:spPr>
            <a:xfrm>
              <a:off x="14579896" y="4531273"/>
              <a:ext cx="334952"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grpSp>
        <p:nvGrpSpPr>
          <p:cNvPr id="83" name="Group 82">
            <a:extLst>
              <a:ext uri="{FF2B5EF4-FFF2-40B4-BE49-F238E27FC236}">
                <a16:creationId xmlns:a16="http://schemas.microsoft.com/office/drawing/2014/main" id="{DBFCFAE1-2845-4065-9229-1BC8AFB28C97}"/>
              </a:ext>
            </a:extLst>
          </p:cNvPr>
          <p:cNvGrpSpPr/>
          <p:nvPr/>
        </p:nvGrpSpPr>
        <p:grpSpPr>
          <a:xfrm>
            <a:off x="58933" y="5505734"/>
            <a:ext cx="17128099" cy="1570238"/>
            <a:chOff x="58933" y="5505734"/>
            <a:chExt cx="17128099" cy="1570238"/>
          </a:xfrm>
        </p:grpSpPr>
        <p:cxnSp>
          <p:nvCxnSpPr>
            <p:cNvPr id="68" name="Straight Arrow Connector 67">
              <a:extLst>
                <a:ext uri="{FF2B5EF4-FFF2-40B4-BE49-F238E27FC236}">
                  <a16:creationId xmlns:a16="http://schemas.microsoft.com/office/drawing/2014/main" id="{DE242639-7DAB-4E7D-8F13-4ABE9E584402}"/>
                </a:ext>
              </a:extLst>
            </p:cNvPr>
            <p:cNvCxnSpPr>
              <a:stCxn id="75" idx="6"/>
              <a:endCxn id="76" idx="2"/>
            </p:cNvCxnSpPr>
            <p:nvPr/>
          </p:nvCxnSpPr>
          <p:spPr>
            <a:xfrm flipV="1">
              <a:off x="4767736" y="6290853"/>
              <a:ext cx="334952" cy="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23F177C1-206B-4163-A987-C8322143EDC9}"/>
                </a:ext>
              </a:extLst>
            </p:cNvPr>
            <p:cNvCxnSpPr>
              <a:cxnSpLocks/>
              <a:stCxn id="76" idx="6"/>
              <a:endCxn id="77" idx="2"/>
            </p:cNvCxnSpPr>
            <p:nvPr/>
          </p:nvCxnSpPr>
          <p:spPr>
            <a:xfrm>
              <a:off x="7919542" y="6290853"/>
              <a:ext cx="334953"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51457ED1-AC70-482D-94A7-98A47CD36CC7}"/>
                </a:ext>
              </a:extLst>
            </p:cNvPr>
            <p:cNvCxnSpPr>
              <a:cxnSpLocks/>
              <a:stCxn id="77" idx="6"/>
              <a:endCxn id="78" idx="2"/>
            </p:cNvCxnSpPr>
            <p:nvPr/>
          </p:nvCxnSpPr>
          <p:spPr>
            <a:xfrm>
              <a:off x="11262310" y="6290853"/>
              <a:ext cx="334952"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nvGrpSpPr>
            <p:cNvPr id="71" name="Group 70">
              <a:extLst>
                <a:ext uri="{FF2B5EF4-FFF2-40B4-BE49-F238E27FC236}">
                  <a16:creationId xmlns:a16="http://schemas.microsoft.com/office/drawing/2014/main" id="{74A07119-6563-42ED-8A3E-B3E58C1039B3}"/>
                </a:ext>
              </a:extLst>
            </p:cNvPr>
            <p:cNvGrpSpPr/>
            <p:nvPr/>
          </p:nvGrpSpPr>
          <p:grpSpPr>
            <a:xfrm>
              <a:off x="58933" y="5505734"/>
              <a:ext cx="17128099" cy="1570238"/>
              <a:chOff x="0" y="3933192"/>
              <a:chExt cx="17128099" cy="1570238"/>
            </a:xfrm>
          </p:grpSpPr>
          <p:grpSp>
            <p:nvGrpSpPr>
              <p:cNvPr id="72" name="Group 71">
                <a:extLst>
                  <a:ext uri="{FF2B5EF4-FFF2-40B4-BE49-F238E27FC236}">
                    <a16:creationId xmlns:a16="http://schemas.microsoft.com/office/drawing/2014/main" id="{AA9E1AD3-9247-47E5-9BE2-520306162CC1}"/>
                  </a:ext>
                </a:extLst>
              </p:cNvPr>
              <p:cNvGrpSpPr/>
              <p:nvPr/>
            </p:nvGrpSpPr>
            <p:grpSpPr>
              <a:xfrm>
                <a:off x="2666289" y="3933192"/>
                <a:ext cx="11879855" cy="1570238"/>
                <a:chOff x="2724406" y="2036889"/>
                <a:chExt cx="12162825" cy="2005485"/>
              </a:xfrm>
            </p:grpSpPr>
            <p:sp>
              <p:nvSpPr>
                <p:cNvPr id="75" name="Oval 74">
                  <a:extLst>
                    <a:ext uri="{FF2B5EF4-FFF2-40B4-BE49-F238E27FC236}">
                      <a16:creationId xmlns:a16="http://schemas.microsoft.com/office/drawing/2014/main" id="{9FABFB76-D9F2-4211-9779-55D5CC8C6652}"/>
                    </a:ext>
                  </a:extLst>
                </p:cNvPr>
                <p:cNvSpPr/>
                <p:nvPr/>
              </p:nvSpPr>
              <p:spPr>
                <a:xfrm>
                  <a:off x="2724406" y="2036890"/>
                  <a:ext cx="2091165"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Parser</a:t>
                  </a:r>
                  <a:endParaRPr lang="en-US" sz="3200" dirty="0"/>
                </a:p>
              </p:txBody>
            </p:sp>
            <p:sp>
              <p:nvSpPr>
                <p:cNvPr id="76" name="Oval 75">
                  <a:extLst>
                    <a:ext uri="{FF2B5EF4-FFF2-40B4-BE49-F238E27FC236}">
                      <a16:creationId xmlns:a16="http://schemas.microsoft.com/office/drawing/2014/main" id="{EF3EFD0C-28D2-42C0-BB17-C7C8B51F9FF1}"/>
                    </a:ext>
                  </a:extLst>
                </p:cNvPr>
                <p:cNvSpPr/>
                <p:nvPr/>
              </p:nvSpPr>
              <p:spPr>
                <a:xfrm>
                  <a:off x="5158502" y="2036889"/>
                  <a:ext cx="2883950"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Analyser</a:t>
                  </a:r>
                  <a:endParaRPr lang="en-US" sz="3200" dirty="0"/>
                </a:p>
              </p:txBody>
            </p:sp>
            <p:sp>
              <p:nvSpPr>
                <p:cNvPr id="77" name="Oval 76">
                  <a:extLst>
                    <a:ext uri="{FF2B5EF4-FFF2-40B4-BE49-F238E27FC236}">
                      <a16:creationId xmlns:a16="http://schemas.microsoft.com/office/drawing/2014/main" id="{0B7ED6DA-D95D-498F-B325-9AD0EBDD955B}"/>
                    </a:ext>
                  </a:extLst>
                </p:cNvPr>
                <p:cNvSpPr/>
                <p:nvPr/>
              </p:nvSpPr>
              <p:spPr>
                <a:xfrm>
                  <a:off x="8385382" y="2036889"/>
                  <a:ext cx="3079459"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Optimizer (NSDB)</a:t>
                  </a:r>
                  <a:endParaRPr lang="en-US" sz="3200" dirty="0"/>
                </a:p>
              </p:txBody>
            </p:sp>
            <p:sp>
              <p:nvSpPr>
                <p:cNvPr id="78" name="Oval 77">
                  <a:extLst>
                    <a:ext uri="{FF2B5EF4-FFF2-40B4-BE49-F238E27FC236}">
                      <a16:creationId xmlns:a16="http://schemas.microsoft.com/office/drawing/2014/main" id="{778CAEE8-C07F-4DDF-AD0B-B9264B52A24F}"/>
                    </a:ext>
                  </a:extLst>
                </p:cNvPr>
                <p:cNvSpPr/>
                <p:nvPr/>
              </p:nvSpPr>
              <p:spPr>
                <a:xfrm>
                  <a:off x="11807772" y="2036889"/>
                  <a:ext cx="3079459"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Execution Engine (NSDB)</a:t>
                  </a:r>
                  <a:endParaRPr lang="en-US" sz="3200" dirty="0"/>
                </a:p>
              </p:txBody>
            </p:sp>
          </p:grpSp>
          <p:sp>
            <p:nvSpPr>
              <p:cNvPr id="73" name="Rectangle 72">
                <a:extLst>
                  <a:ext uri="{FF2B5EF4-FFF2-40B4-BE49-F238E27FC236}">
                    <a16:creationId xmlns:a16="http://schemas.microsoft.com/office/drawing/2014/main" id="{7F53C98F-77AF-4E52-B92A-C5D0A83A18C3}"/>
                  </a:ext>
                </a:extLst>
              </p:cNvPr>
              <p:cNvSpPr/>
              <p:nvPr/>
            </p:nvSpPr>
            <p:spPr>
              <a:xfrm>
                <a:off x="14881096" y="3933194"/>
                <a:ext cx="2247003" cy="1570235"/>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No-SQL Datastore</a:t>
                </a:r>
                <a:endParaRPr lang="en-US" sz="3200" dirty="0"/>
              </a:p>
            </p:txBody>
          </p:sp>
          <p:sp>
            <p:nvSpPr>
              <p:cNvPr id="74" name="Flowchart: Document 73">
                <a:extLst>
                  <a:ext uri="{FF2B5EF4-FFF2-40B4-BE49-F238E27FC236}">
                    <a16:creationId xmlns:a16="http://schemas.microsoft.com/office/drawing/2014/main" id="{D656D2E7-DAD1-46C7-9FC0-A6C019C61254}"/>
                  </a:ext>
                </a:extLst>
              </p:cNvPr>
              <p:cNvSpPr/>
              <p:nvPr/>
            </p:nvSpPr>
            <p:spPr>
              <a:xfrm>
                <a:off x="0" y="4075753"/>
                <a:ext cx="2247002" cy="1323764"/>
              </a:xfrm>
              <a:prstGeom prst="flowChartDocumen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No-SQL Query</a:t>
                </a:r>
                <a:endParaRPr lang="en-US" sz="3200" dirty="0"/>
              </a:p>
            </p:txBody>
          </p:sp>
        </p:grpSp>
        <p:cxnSp>
          <p:nvCxnSpPr>
            <p:cNvPr id="79" name="Straight Arrow Connector 78">
              <a:extLst>
                <a:ext uri="{FF2B5EF4-FFF2-40B4-BE49-F238E27FC236}">
                  <a16:creationId xmlns:a16="http://schemas.microsoft.com/office/drawing/2014/main" id="{C179131E-FCF2-4A12-87B3-1C8284F72E5D}"/>
                </a:ext>
              </a:extLst>
            </p:cNvPr>
            <p:cNvCxnSpPr>
              <a:cxnSpLocks/>
              <a:endCxn id="75" idx="2"/>
            </p:cNvCxnSpPr>
            <p:nvPr/>
          </p:nvCxnSpPr>
          <p:spPr>
            <a:xfrm>
              <a:off x="2305935" y="6290853"/>
              <a:ext cx="419287" cy="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8EA6912C-6771-4173-A597-3334349528CF}"/>
                </a:ext>
              </a:extLst>
            </p:cNvPr>
            <p:cNvCxnSpPr>
              <a:cxnSpLocks/>
            </p:cNvCxnSpPr>
            <p:nvPr/>
          </p:nvCxnSpPr>
          <p:spPr>
            <a:xfrm>
              <a:off x="14618047" y="6290853"/>
              <a:ext cx="334952"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3249941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2"/>
                                        </p:tgtEl>
                                        <p:attrNameLst>
                                          <p:attrName>style.visibility</p:attrName>
                                        </p:attrNameLst>
                                      </p:cBhvr>
                                      <p:to>
                                        <p:strVal val="visible"/>
                                      </p:to>
                                    </p:set>
                                    <p:anim calcmode="lin" valueType="num">
                                      <p:cBhvr additive="base">
                                        <p:cTn id="7" dur="500" fill="hold"/>
                                        <p:tgtEl>
                                          <p:spTgt spid="82"/>
                                        </p:tgtEl>
                                        <p:attrNameLst>
                                          <p:attrName>ppt_x</p:attrName>
                                        </p:attrNameLst>
                                      </p:cBhvr>
                                      <p:tavLst>
                                        <p:tav tm="0">
                                          <p:val>
                                            <p:strVal val="#ppt_x"/>
                                          </p:val>
                                        </p:tav>
                                        <p:tav tm="100000">
                                          <p:val>
                                            <p:strVal val="#ppt_x"/>
                                          </p:val>
                                        </p:tav>
                                      </p:tavLst>
                                    </p:anim>
                                    <p:anim calcmode="lin" valueType="num">
                                      <p:cBhvr additive="base">
                                        <p:cTn id="8" dur="500" fill="hold"/>
                                        <p:tgtEl>
                                          <p:spTgt spid="8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3"/>
                                        </p:tgtEl>
                                        <p:attrNameLst>
                                          <p:attrName>style.visibility</p:attrName>
                                        </p:attrNameLst>
                                      </p:cBhvr>
                                      <p:to>
                                        <p:strVal val="visible"/>
                                      </p:to>
                                    </p:set>
                                    <p:anim calcmode="lin" valueType="num">
                                      <p:cBhvr additive="base">
                                        <p:cTn id="13" dur="500" fill="hold"/>
                                        <p:tgtEl>
                                          <p:spTgt spid="83"/>
                                        </p:tgtEl>
                                        <p:attrNameLst>
                                          <p:attrName>ppt_x</p:attrName>
                                        </p:attrNameLst>
                                      </p:cBhvr>
                                      <p:tavLst>
                                        <p:tav tm="0">
                                          <p:val>
                                            <p:strVal val="#ppt_x"/>
                                          </p:val>
                                        </p:tav>
                                        <p:tav tm="100000">
                                          <p:val>
                                            <p:strVal val="#ppt_x"/>
                                          </p:val>
                                        </p:tav>
                                      </p:tavLst>
                                    </p:anim>
                                    <p:anim calcmode="lin" valueType="num">
                                      <p:cBhvr additive="base">
                                        <p:cTn id="14" dur="500" fill="hold"/>
                                        <p:tgtEl>
                                          <p:spTgt spid="8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328C661-E2C8-4FE8-AA74-E0CAC6CF8610}"/>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704850" y="2800914"/>
            <a:ext cx="15870238" cy="5566234"/>
          </a:xfrm>
          <a:prstGeom prst="rect">
            <a:avLst/>
          </a:prstGeom>
        </p:spPr>
      </p:pic>
      <p:sp>
        <p:nvSpPr>
          <p:cNvPr id="39" name="Rectangle 38">
            <a:extLst>
              <a:ext uri="{FF2B5EF4-FFF2-40B4-BE49-F238E27FC236}">
                <a16:creationId xmlns:a16="http://schemas.microsoft.com/office/drawing/2014/main" id="{7C8F1E35-112A-4A80-8045-84EBBA027DEF}"/>
              </a:ext>
            </a:extLst>
          </p:cNvPr>
          <p:cNvSpPr/>
          <p:nvPr/>
        </p:nvSpPr>
        <p:spPr>
          <a:xfrm>
            <a:off x="1198583" y="4080426"/>
            <a:ext cx="2306617" cy="581656"/>
          </a:xfrm>
          <a:prstGeom prst="rect">
            <a:avLst/>
          </a:prstGeom>
          <a:solidFill>
            <a:srgbClr val="008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13B377B-B273-4486-B58F-1EBE5595D607}"/>
              </a:ext>
            </a:extLst>
          </p:cNvPr>
          <p:cNvSpPr>
            <a:spLocks noGrp="1"/>
          </p:cNvSpPr>
          <p:nvPr>
            <p:ph type="title"/>
          </p:nvPr>
        </p:nvSpPr>
        <p:spPr/>
        <p:txBody>
          <a:bodyPr/>
          <a:lstStyle/>
          <a:p>
            <a:r>
              <a:rPr lang="en-CA" dirty="0">
                <a:solidFill>
                  <a:srgbClr val="1D326D"/>
                </a:solidFill>
              </a:rPr>
              <a:t>Generic Parsing and Processing Pipeline</a:t>
            </a:r>
            <a:endParaRPr lang="en-US" dirty="0">
              <a:solidFill>
                <a:srgbClr val="1D326D"/>
              </a:solidFill>
            </a:endParaRPr>
          </a:p>
        </p:txBody>
      </p:sp>
      <p:sp>
        <p:nvSpPr>
          <p:cNvPr id="3" name="Date Placeholder 2">
            <a:extLst>
              <a:ext uri="{FF2B5EF4-FFF2-40B4-BE49-F238E27FC236}">
                <a16:creationId xmlns:a16="http://schemas.microsoft.com/office/drawing/2014/main" id="{244F369E-1224-404A-99C0-43FB7E249E06}"/>
              </a:ext>
            </a:extLst>
          </p:cNvPr>
          <p:cNvSpPr>
            <a:spLocks noGrp="1"/>
          </p:cNvSpPr>
          <p:nvPr>
            <p:ph type="dt" sz="half" idx="10"/>
          </p:nvPr>
        </p:nvSpPr>
        <p:spPr/>
        <p:txBody>
          <a:bodyPr/>
          <a:lstStyle/>
          <a:p>
            <a:fld id="{190A80B9-6196-4F4B-BD8F-DC3613FD98C1}" type="datetime1">
              <a:rPr lang="en-CA" smtClean="0"/>
              <a:t>2019-03-30</a:t>
            </a:fld>
            <a:endParaRPr lang="en-CA" dirty="0"/>
          </a:p>
        </p:txBody>
      </p:sp>
      <p:sp>
        <p:nvSpPr>
          <p:cNvPr id="4" name="Footer Placeholder 3">
            <a:extLst>
              <a:ext uri="{FF2B5EF4-FFF2-40B4-BE49-F238E27FC236}">
                <a16:creationId xmlns:a16="http://schemas.microsoft.com/office/drawing/2014/main" id="{78259DED-E0E3-4B74-AAFD-6A9978666BD8}"/>
              </a:ext>
            </a:extLst>
          </p:cNvPr>
          <p:cNvSpPr>
            <a:spLocks noGrp="1"/>
          </p:cNvSpPr>
          <p:nvPr>
            <p:ph type="ftr" sz="quarter" idx="11"/>
          </p:nvPr>
        </p:nvSpPr>
        <p:spPr/>
        <p:txBody>
          <a:bodyPr/>
          <a:lstStyle/>
          <a:p>
            <a:r>
              <a:rPr lang="en-US" dirty="0"/>
              <a:t>Hyperonomy Universal Decentralized Identifier URI Specification (did-</a:t>
            </a:r>
            <a:r>
              <a:rPr lang="en-US" dirty="0" err="1"/>
              <a:t>uri</a:t>
            </a:r>
            <a:r>
              <a:rPr lang="en-US" dirty="0"/>
              <a:t>-spec)</a:t>
            </a:r>
            <a:endParaRPr lang="en-CA" dirty="0"/>
          </a:p>
        </p:txBody>
      </p:sp>
      <p:sp>
        <p:nvSpPr>
          <p:cNvPr id="7" name="Oval 6">
            <a:extLst>
              <a:ext uri="{FF2B5EF4-FFF2-40B4-BE49-F238E27FC236}">
                <a16:creationId xmlns:a16="http://schemas.microsoft.com/office/drawing/2014/main" id="{330D9581-12A8-45EE-8F14-680710FA4E52}"/>
              </a:ext>
            </a:extLst>
          </p:cNvPr>
          <p:cNvSpPr/>
          <p:nvPr/>
        </p:nvSpPr>
        <p:spPr>
          <a:xfrm>
            <a:off x="1292266" y="3618956"/>
            <a:ext cx="417034" cy="425939"/>
          </a:xfrm>
          <a:prstGeom prst="ellipse">
            <a:avLst/>
          </a:prstGeom>
          <a:solidFill>
            <a:schemeClr val="tx1"/>
          </a:solidFill>
          <a:ln w="57150">
            <a:solidFill>
              <a:srgbClr val="0035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800" b="1" dirty="0"/>
              <a:t>1</a:t>
            </a:r>
          </a:p>
        </p:txBody>
      </p:sp>
      <p:sp>
        <p:nvSpPr>
          <p:cNvPr id="8" name="Oval 7">
            <a:extLst>
              <a:ext uri="{FF2B5EF4-FFF2-40B4-BE49-F238E27FC236}">
                <a16:creationId xmlns:a16="http://schemas.microsoft.com/office/drawing/2014/main" id="{2D5E9834-D4E3-4BD4-9EDF-AD344AE93592}"/>
              </a:ext>
            </a:extLst>
          </p:cNvPr>
          <p:cNvSpPr/>
          <p:nvPr/>
        </p:nvSpPr>
        <p:spPr>
          <a:xfrm>
            <a:off x="990066" y="6906779"/>
            <a:ext cx="417034" cy="425939"/>
          </a:xfrm>
          <a:prstGeom prst="ellipse">
            <a:avLst/>
          </a:prstGeom>
          <a:solidFill>
            <a:schemeClr val="tx1"/>
          </a:solidFill>
          <a:ln w="57150">
            <a:solidFill>
              <a:srgbClr val="0035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800" b="1" dirty="0"/>
              <a:t>2</a:t>
            </a:r>
          </a:p>
        </p:txBody>
      </p:sp>
      <p:sp>
        <p:nvSpPr>
          <p:cNvPr id="9" name="Oval 8">
            <a:extLst>
              <a:ext uri="{FF2B5EF4-FFF2-40B4-BE49-F238E27FC236}">
                <a16:creationId xmlns:a16="http://schemas.microsoft.com/office/drawing/2014/main" id="{D3F0196F-5046-461F-B20B-ACBE6DC4F5E9}"/>
              </a:ext>
            </a:extLst>
          </p:cNvPr>
          <p:cNvSpPr/>
          <p:nvPr/>
        </p:nvSpPr>
        <p:spPr>
          <a:xfrm>
            <a:off x="5153791" y="6906779"/>
            <a:ext cx="417034" cy="425939"/>
          </a:xfrm>
          <a:prstGeom prst="ellipse">
            <a:avLst/>
          </a:prstGeom>
          <a:solidFill>
            <a:schemeClr val="tx1"/>
          </a:solidFill>
          <a:ln w="57150">
            <a:solidFill>
              <a:srgbClr val="0035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800" b="1" dirty="0"/>
              <a:t>3</a:t>
            </a:r>
          </a:p>
        </p:txBody>
      </p:sp>
      <p:sp>
        <p:nvSpPr>
          <p:cNvPr id="10" name="Oval 9">
            <a:extLst>
              <a:ext uri="{FF2B5EF4-FFF2-40B4-BE49-F238E27FC236}">
                <a16:creationId xmlns:a16="http://schemas.microsoft.com/office/drawing/2014/main" id="{3EADB72B-3813-42EB-9CFB-6FFE65D39965}"/>
              </a:ext>
            </a:extLst>
          </p:cNvPr>
          <p:cNvSpPr/>
          <p:nvPr/>
        </p:nvSpPr>
        <p:spPr>
          <a:xfrm>
            <a:off x="5153791" y="3618956"/>
            <a:ext cx="417034" cy="425939"/>
          </a:xfrm>
          <a:prstGeom prst="ellipse">
            <a:avLst/>
          </a:prstGeom>
          <a:solidFill>
            <a:schemeClr val="tx1"/>
          </a:solidFill>
          <a:ln w="57150">
            <a:solidFill>
              <a:srgbClr val="0035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800" b="1" dirty="0"/>
              <a:t>4</a:t>
            </a:r>
          </a:p>
        </p:txBody>
      </p:sp>
      <p:sp>
        <p:nvSpPr>
          <p:cNvPr id="11" name="Oval 10">
            <a:extLst>
              <a:ext uri="{FF2B5EF4-FFF2-40B4-BE49-F238E27FC236}">
                <a16:creationId xmlns:a16="http://schemas.microsoft.com/office/drawing/2014/main" id="{5D0CC6EF-AA8D-495D-886B-BA47516E789D}"/>
              </a:ext>
            </a:extLst>
          </p:cNvPr>
          <p:cNvSpPr/>
          <p:nvPr/>
        </p:nvSpPr>
        <p:spPr>
          <a:xfrm>
            <a:off x="9420991" y="3867457"/>
            <a:ext cx="417034" cy="425939"/>
          </a:xfrm>
          <a:prstGeom prst="ellipse">
            <a:avLst/>
          </a:prstGeom>
          <a:solidFill>
            <a:schemeClr val="tx1"/>
          </a:solidFill>
          <a:ln w="57150">
            <a:solidFill>
              <a:srgbClr val="0035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800" b="1" dirty="0"/>
              <a:t>5</a:t>
            </a:r>
          </a:p>
        </p:txBody>
      </p:sp>
      <p:sp>
        <p:nvSpPr>
          <p:cNvPr id="12" name="Oval 11">
            <a:extLst>
              <a:ext uri="{FF2B5EF4-FFF2-40B4-BE49-F238E27FC236}">
                <a16:creationId xmlns:a16="http://schemas.microsoft.com/office/drawing/2014/main" id="{BC3F7862-2A79-46B7-99F7-FFB6AFD96E3B}"/>
              </a:ext>
            </a:extLst>
          </p:cNvPr>
          <p:cNvSpPr/>
          <p:nvPr/>
        </p:nvSpPr>
        <p:spPr>
          <a:xfrm>
            <a:off x="9420991" y="7174330"/>
            <a:ext cx="417034" cy="425939"/>
          </a:xfrm>
          <a:prstGeom prst="ellipse">
            <a:avLst/>
          </a:prstGeom>
          <a:solidFill>
            <a:schemeClr val="tx1"/>
          </a:solidFill>
          <a:ln w="57150">
            <a:solidFill>
              <a:srgbClr val="0035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800" b="1" dirty="0"/>
              <a:t>6</a:t>
            </a:r>
          </a:p>
        </p:txBody>
      </p:sp>
      <p:sp>
        <p:nvSpPr>
          <p:cNvPr id="13" name="Oval 12">
            <a:extLst>
              <a:ext uri="{FF2B5EF4-FFF2-40B4-BE49-F238E27FC236}">
                <a16:creationId xmlns:a16="http://schemas.microsoft.com/office/drawing/2014/main" id="{3795D2F2-01A3-44B3-9334-2DD1A431B406}"/>
              </a:ext>
            </a:extLst>
          </p:cNvPr>
          <p:cNvSpPr/>
          <p:nvPr/>
        </p:nvSpPr>
        <p:spPr>
          <a:xfrm>
            <a:off x="13637717" y="3424492"/>
            <a:ext cx="417034" cy="425939"/>
          </a:xfrm>
          <a:prstGeom prst="ellipse">
            <a:avLst/>
          </a:prstGeom>
          <a:solidFill>
            <a:schemeClr val="tx1"/>
          </a:solidFill>
          <a:ln w="57150">
            <a:solidFill>
              <a:srgbClr val="0035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800" b="1" dirty="0"/>
              <a:t>7</a:t>
            </a:r>
          </a:p>
        </p:txBody>
      </p:sp>
      <p:grpSp>
        <p:nvGrpSpPr>
          <p:cNvPr id="30" name="Group 29">
            <a:extLst>
              <a:ext uri="{FF2B5EF4-FFF2-40B4-BE49-F238E27FC236}">
                <a16:creationId xmlns:a16="http://schemas.microsoft.com/office/drawing/2014/main" id="{95AC9DBE-ABE6-425E-A599-1DA772352318}"/>
              </a:ext>
            </a:extLst>
          </p:cNvPr>
          <p:cNvGrpSpPr/>
          <p:nvPr/>
        </p:nvGrpSpPr>
        <p:grpSpPr>
          <a:xfrm>
            <a:off x="6553200" y="4829175"/>
            <a:ext cx="8420100" cy="3662661"/>
            <a:chOff x="6553200" y="4105275"/>
            <a:chExt cx="8420100" cy="3662661"/>
          </a:xfrm>
        </p:grpSpPr>
        <p:grpSp>
          <p:nvGrpSpPr>
            <p:cNvPr id="29" name="Group 28">
              <a:extLst>
                <a:ext uri="{FF2B5EF4-FFF2-40B4-BE49-F238E27FC236}">
                  <a16:creationId xmlns:a16="http://schemas.microsoft.com/office/drawing/2014/main" id="{F0F5438A-7F92-40C3-A395-B4518D3EFC48}"/>
                </a:ext>
              </a:extLst>
            </p:cNvPr>
            <p:cNvGrpSpPr/>
            <p:nvPr/>
          </p:nvGrpSpPr>
          <p:grpSpPr>
            <a:xfrm>
              <a:off x="6553200" y="4105275"/>
              <a:ext cx="8420100" cy="3662661"/>
              <a:chOff x="6553200" y="4105275"/>
              <a:chExt cx="8420100" cy="3662661"/>
            </a:xfrm>
          </p:grpSpPr>
          <p:cxnSp>
            <p:nvCxnSpPr>
              <p:cNvPr id="15" name="Straight Connector 14">
                <a:extLst>
                  <a:ext uri="{FF2B5EF4-FFF2-40B4-BE49-F238E27FC236}">
                    <a16:creationId xmlns:a16="http://schemas.microsoft.com/office/drawing/2014/main" id="{36044C41-C897-4A76-9162-F12E0233C3A4}"/>
                  </a:ext>
                </a:extLst>
              </p:cNvPr>
              <p:cNvCxnSpPr>
                <a:cxnSpLocks/>
              </p:cNvCxnSpPr>
              <p:nvPr/>
            </p:nvCxnSpPr>
            <p:spPr>
              <a:xfrm>
                <a:off x="6553200" y="7334250"/>
                <a:ext cx="0" cy="433686"/>
              </a:xfrm>
              <a:prstGeom prst="line">
                <a:avLst/>
              </a:prstGeom>
              <a:ln w="762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E3F0948-F94C-41E5-8A82-9C29A4C9E5E5}"/>
                  </a:ext>
                </a:extLst>
              </p:cNvPr>
              <p:cNvCxnSpPr>
                <a:cxnSpLocks/>
              </p:cNvCxnSpPr>
              <p:nvPr/>
            </p:nvCxnSpPr>
            <p:spPr>
              <a:xfrm>
                <a:off x="14973300" y="4105275"/>
                <a:ext cx="0" cy="3662661"/>
              </a:xfrm>
              <a:prstGeom prst="line">
                <a:avLst/>
              </a:prstGeom>
              <a:ln w="76200">
                <a:solidFill>
                  <a:schemeClr val="accent6">
                    <a:lumMod val="7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50B6B23A-F2CF-4C22-B5E0-374AC0DAE144}"/>
                  </a:ext>
                </a:extLst>
              </p:cNvPr>
              <p:cNvCxnSpPr>
                <a:cxnSpLocks/>
              </p:cNvCxnSpPr>
              <p:nvPr/>
            </p:nvCxnSpPr>
            <p:spPr>
              <a:xfrm flipH="1">
                <a:off x="6553200" y="7724775"/>
                <a:ext cx="8420100" cy="0"/>
              </a:xfrm>
              <a:prstGeom prst="line">
                <a:avLst/>
              </a:prstGeom>
              <a:ln w="762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grpSp>
        <p:sp>
          <p:nvSpPr>
            <p:cNvPr id="27" name="TextBox 26">
              <a:extLst>
                <a:ext uri="{FF2B5EF4-FFF2-40B4-BE49-F238E27FC236}">
                  <a16:creationId xmlns:a16="http://schemas.microsoft.com/office/drawing/2014/main" id="{89A70740-581F-4C10-8690-8F97F543C2AA}"/>
                </a:ext>
              </a:extLst>
            </p:cNvPr>
            <p:cNvSpPr txBox="1"/>
            <p:nvPr/>
          </p:nvSpPr>
          <p:spPr>
            <a:xfrm>
              <a:off x="6553200" y="4860131"/>
              <a:ext cx="2007343" cy="523220"/>
            </a:xfrm>
            <a:prstGeom prst="rect">
              <a:avLst/>
            </a:prstGeom>
            <a:noFill/>
          </p:spPr>
          <p:txBody>
            <a:bodyPr wrap="square" rtlCol="0">
              <a:spAutoFit/>
            </a:bodyPr>
            <a:lstStyle/>
            <a:p>
              <a:pPr algn="ctr"/>
              <a:r>
                <a:rPr lang="en-CA" sz="2800" dirty="0">
                  <a:solidFill>
                    <a:srgbClr val="00B050"/>
                  </a:solidFill>
                </a:rPr>
                <a:t>Hard Parse</a:t>
              </a:r>
              <a:endParaRPr lang="en-US" sz="2800" dirty="0">
                <a:solidFill>
                  <a:srgbClr val="00B050"/>
                </a:solidFill>
              </a:endParaRPr>
            </a:p>
          </p:txBody>
        </p:sp>
        <p:sp>
          <p:nvSpPr>
            <p:cNvPr id="28" name="TextBox 27">
              <a:extLst>
                <a:ext uri="{FF2B5EF4-FFF2-40B4-BE49-F238E27FC236}">
                  <a16:creationId xmlns:a16="http://schemas.microsoft.com/office/drawing/2014/main" id="{598899F4-8937-4DBE-A22F-5CF9832DCAAA}"/>
                </a:ext>
              </a:extLst>
            </p:cNvPr>
            <p:cNvSpPr txBox="1"/>
            <p:nvPr/>
          </p:nvSpPr>
          <p:spPr>
            <a:xfrm>
              <a:off x="7244763" y="7126011"/>
              <a:ext cx="2007343" cy="523220"/>
            </a:xfrm>
            <a:prstGeom prst="rect">
              <a:avLst/>
            </a:prstGeom>
            <a:noFill/>
          </p:spPr>
          <p:txBody>
            <a:bodyPr wrap="square" rtlCol="0">
              <a:spAutoFit/>
            </a:bodyPr>
            <a:lstStyle/>
            <a:p>
              <a:pPr algn="ctr"/>
              <a:r>
                <a:rPr lang="en-CA" sz="2800" dirty="0">
                  <a:solidFill>
                    <a:srgbClr val="00B050"/>
                  </a:solidFill>
                </a:rPr>
                <a:t>Soft Parse</a:t>
              </a:r>
              <a:endParaRPr lang="en-US" sz="2800" dirty="0">
                <a:solidFill>
                  <a:srgbClr val="00B050"/>
                </a:solidFill>
              </a:endParaRPr>
            </a:p>
          </p:txBody>
        </p:sp>
      </p:grpSp>
      <p:grpSp>
        <p:nvGrpSpPr>
          <p:cNvPr id="37" name="Group 36">
            <a:extLst>
              <a:ext uri="{FF2B5EF4-FFF2-40B4-BE49-F238E27FC236}">
                <a16:creationId xmlns:a16="http://schemas.microsoft.com/office/drawing/2014/main" id="{29D6613F-8CEA-4B57-BD90-0B6FBA839023}"/>
              </a:ext>
            </a:extLst>
          </p:cNvPr>
          <p:cNvGrpSpPr/>
          <p:nvPr/>
        </p:nvGrpSpPr>
        <p:grpSpPr>
          <a:xfrm>
            <a:off x="5054911" y="1264807"/>
            <a:ext cx="11435726" cy="1066542"/>
            <a:chOff x="5079598" y="1511607"/>
            <a:chExt cx="11303405" cy="1066542"/>
          </a:xfrm>
        </p:grpSpPr>
        <p:sp>
          <p:nvSpPr>
            <p:cNvPr id="34" name="Left Brace 33">
              <a:extLst>
                <a:ext uri="{FF2B5EF4-FFF2-40B4-BE49-F238E27FC236}">
                  <a16:creationId xmlns:a16="http://schemas.microsoft.com/office/drawing/2014/main" id="{9BF13329-5F67-46E7-85B6-53F02270FE11}"/>
                </a:ext>
              </a:extLst>
            </p:cNvPr>
            <p:cNvSpPr/>
            <p:nvPr/>
          </p:nvSpPr>
          <p:spPr>
            <a:xfrm rot="5400000">
              <a:off x="10440473" y="-3364380"/>
              <a:ext cx="581655" cy="11303404"/>
            </a:xfrm>
            <a:prstGeom prst="leftBrace">
              <a:avLst/>
            </a:prstGeom>
            <a:ln w="76200">
              <a:solidFill>
                <a:srgbClr val="1D326D"/>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6" name="TextBox 35">
              <a:extLst>
                <a:ext uri="{FF2B5EF4-FFF2-40B4-BE49-F238E27FC236}">
                  <a16:creationId xmlns:a16="http://schemas.microsoft.com/office/drawing/2014/main" id="{296773E0-1739-41F6-88AA-8475F391B2DC}"/>
                </a:ext>
              </a:extLst>
            </p:cNvPr>
            <p:cNvSpPr txBox="1"/>
            <p:nvPr/>
          </p:nvSpPr>
          <p:spPr>
            <a:xfrm>
              <a:off x="5079598" y="1511607"/>
              <a:ext cx="11303405" cy="523220"/>
            </a:xfrm>
            <a:prstGeom prst="rect">
              <a:avLst/>
            </a:prstGeom>
            <a:noFill/>
          </p:spPr>
          <p:txBody>
            <a:bodyPr wrap="square" rtlCol="0">
              <a:spAutoFit/>
            </a:bodyPr>
            <a:lstStyle/>
            <a:p>
              <a:pPr algn="ctr"/>
              <a:r>
                <a:rPr lang="en-CA" sz="2800" dirty="0">
                  <a:solidFill>
                    <a:srgbClr val="00B050"/>
                  </a:solidFill>
                </a:rPr>
                <a:t>Processing</a:t>
              </a:r>
              <a:endParaRPr lang="en-US" sz="2800" dirty="0">
                <a:solidFill>
                  <a:srgbClr val="00B050"/>
                </a:solidFill>
              </a:endParaRPr>
            </a:p>
          </p:txBody>
        </p:sp>
      </p:grpSp>
      <p:sp>
        <p:nvSpPr>
          <p:cNvPr id="38" name="TextBox 37">
            <a:extLst>
              <a:ext uri="{FF2B5EF4-FFF2-40B4-BE49-F238E27FC236}">
                <a16:creationId xmlns:a16="http://schemas.microsoft.com/office/drawing/2014/main" id="{9A516150-5A83-4251-AC2B-B987BBB23EDF}"/>
              </a:ext>
            </a:extLst>
          </p:cNvPr>
          <p:cNvSpPr txBox="1"/>
          <p:nvPr/>
        </p:nvSpPr>
        <p:spPr>
          <a:xfrm>
            <a:off x="1766450" y="3600038"/>
            <a:ext cx="2007343" cy="1077218"/>
          </a:xfrm>
          <a:prstGeom prst="rect">
            <a:avLst/>
          </a:prstGeom>
          <a:solidFill>
            <a:srgbClr val="0085B5"/>
          </a:solidFill>
        </p:spPr>
        <p:txBody>
          <a:bodyPr wrap="square" rtlCol="0">
            <a:spAutoFit/>
          </a:bodyPr>
          <a:lstStyle/>
          <a:p>
            <a:pPr algn="ctr"/>
            <a:r>
              <a:rPr lang="en-CA" sz="3200" dirty="0">
                <a:solidFill>
                  <a:srgbClr val="F3F2F2"/>
                </a:solidFill>
              </a:rPr>
              <a:t>T-SQL</a:t>
            </a:r>
          </a:p>
          <a:p>
            <a:pPr algn="ctr"/>
            <a:r>
              <a:rPr lang="en-CA" sz="3200" dirty="0">
                <a:solidFill>
                  <a:srgbClr val="F3F2F2"/>
                </a:solidFill>
              </a:rPr>
              <a:t>Statement</a:t>
            </a:r>
          </a:p>
        </p:txBody>
      </p:sp>
      <p:sp>
        <p:nvSpPr>
          <p:cNvPr id="42" name="TextBox 41">
            <a:extLst>
              <a:ext uri="{FF2B5EF4-FFF2-40B4-BE49-F238E27FC236}">
                <a16:creationId xmlns:a16="http://schemas.microsoft.com/office/drawing/2014/main" id="{9E07DECE-0D77-4751-96EC-ED7999F610FC}"/>
              </a:ext>
            </a:extLst>
          </p:cNvPr>
          <p:cNvSpPr txBox="1"/>
          <p:nvPr/>
        </p:nvSpPr>
        <p:spPr>
          <a:xfrm>
            <a:off x="1757552" y="3603914"/>
            <a:ext cx="2007343" cy="1077218"/>
          </a:xfrm>
          <a:prstGeom prst="rect">
            <a:avLst/>
          </a:prstGeom>
          <a:solidFill>
            <a:srgbClr val="0085B5"/>
          </a:solidFill>
        </p:spPr>
        <p:txBody>
          <a:bodyPr wrap="square" rtlCol="0">
            <a:spAutoFit/>
          </a:bodyPr>
          <a:lstStyle/>
          <a:p>
            <a:pPr algn="ctr"/>
            <a:r>
              <a:rPr lang="en-CA" sz="3200" dirty="0">
                <a:solidFill>
                  <a:srgbClr val="F3F2F2"/>
                </a:solidFill>
              </a:rPr>
              <a:t>Cypher</a:t>
            </a:r>
          </a:p>
          <a:p>
            <a:pPr algn="ctr"/>
            <a:r>
              <a:rPr lang="en-CA" sz="3200" dirty="0">
                <a:solidFill>
                  <a:srgbClr val="F3F2F2"/>
                </a:solidFill>
              </a:rPr>
              <a:t>Statement</a:t>
            </a:r>
          </a:p>
        </p:txBody>
      </p:sp>
      <p:sp>
        <p:nvSpPr>
          <p:cNvPr id="43" name="TextBox 42">
            <a:extLst>
              <a:ext uri="{FF2B5EF4-FFF2-40B4-BE49-F238E27FC236}">
                <a16:creationId xmlns:a16="http://schemas.microsoft.com/office/drawing/2014/main" id="{D2685635-4934-4C52-B671-4C8CEB60F461}"/>
              </a:ext>
            </a:extLst>
          </p:cNvPr>
          <p:cNvSpPr txBox="1"/>
          <p:nvPr/>
        </p:nvSpPr>
        <p:spPr>
          <a:xfrm>
            <a:off x="1756298" y="3603914"/>
            <a:ext cx="2007343" cy="1077218"/>
          </a:xfrm>
          <a:prstGeom prst="rect">
            <a:avLst/>
          </a:prstGeom>
          <a:solidFill>
            <a:srgbClr val="0085B5"/>
          </a:solidFill>
        </p:spPr>
        <p:txBody>
          <a:bodyPr wrap="square" rtlCol="0">
            <a:spAutoFit/>
          </a:bodyPr>
          <a:lstStyle/>
          <a:p>
            <a:pPr algn="ctr"/>
            <a:r>
              <a:rPr lang="en-CA" sz="3200" dirty="0">
                <a:solidFill>
                  <a:srgbClr val="F3F2F2"/>
                </a:solidFill>
                <a:latin typeface="Consolas" panose="020B0609020204030204" pitchFamily="49" charset="0"/>
              </a:rPr>
              <a:t>did-</a:t>
            </a:r>
            <a:r>
              <a:rPr lang="en-CA" sz="3200" dirty="0" err="1">
                <a:solidFill>
                  <a:srgbClr val="F3F2F2"/>
                </a:solidFill>
                <a:latin typeface="Consolas" panose="020B0609020204030204" pitchFamily="49" charset="0"/>
              </a:rPr>
              <a:t>uri</a:t>
            </a:r>
            <a:endParaRPr lang="en-CA" sz="3200" dirty="0">
              <a:solidFill>
                <a:srgbClr val="F3F2F2"/>
              </a:solidFill>
              <a:latin typeface="Consolas" panose="020B0609020204030204" pitchFamily="49" charset="0"/>
            </a:endParaRPr>
          </a:p>
          <a:p>
            <a:pPr algn="ctr"/>
            <a:endParaRPr lang="en-CA" sz="3200" dirty="0">
              <a:solidFill>
                <a:srgbClr val="F3F2F2"/>
              </a:solidFill>
              <a:latin typeface="Consolas" panose="020B0609020204030204" pitchFamily="49" charset="0"/>
            </a:endParaRPr>
          </a:p>
        </p:txBody>
      </p:sp>
      <p:grpSp>
        <p:nvGrpSpPr>
          <p:cNvPr id="31" name="Group 30">
            <a:extLst>
              <a:ext uri="{FF2B5EF4-FFF2-40B4-BE49-F238E27FC236}">
                <a16:creationId xmlns:a16="http://schemas.microsoft.com/office/drawing/2014/main" id="{7EC6DA5D-94BA-4D03-855C-F917314217FF}"/>
              </a:ext>
            </a:extLst>
          </p:cNvPr>
          <p:cNvGrpSpPr/>
          <p:nvPr/>
        </p:nvGrpSpPr>
        <p:grpSpPr>
          <a:xfrm>
            <a:off x="5035862" y="2153006"/>
            <a:ext cx="3022288" cy="1066542"/>
            <a:chOff x="5079598" y="1511607"/>
            <a:chExt cx="11303405" cy="1066542"/>
          </a:xfrm>
        </p:grpSpPr>
        <p:sp>
          <p:nvSpPr>
            <p:cNvPr id="40" name="Left Brace 39">
              <a:extLst>
                <a:ext uri="{FF2B5EF4-FFF2-40B4-BE49-F238E27FC236}">
                  <a16:creationId xmlns:a16="http://schemas.microsoft.com/office/drawing/2014/main" id="{AF7250D7-7332-4262-98C0-9C17C805B314}"/>
                </a:ext>
              </a:extLst>
            </p:cNvPr>
            <p:cNvSpPr/>
            <p:nvPr/>
          </p:nvSpPr>
          <p:spPr>
            <a:xfrm rot="5400000">
              <a:off x="10440473" y="-3364380"/>
              <a:ext cx="581655" cy="11303404"/>
            </a:xfrm>
            <a:prstGeom prst="leftBrace">
              <a:avLst/>
            </a:prstGeom>
            <a:ln w="76200">
              <a:solidFill>
                <a:srgbClr val="1D326D"/>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1" name="TextBox 40">
              <a:extLst>
                <a:ext uri="{FF2B5EF4-FFF2-40B4-BE49-F238E27FC236}">
                  <a16:creationId xmlns:a16="http://schemas.microsoft.com/office/drawing/2014/main" id="{C7D0D410-492A-4204-9F87-8A27DD3DBB08}"/>
                </a:ext>
              </a:extLst>
            </p:cNvPr>
            <p:cNvSpPr txBox="1"/>
            <p:nvPr/>
          </p:nvSpPr>
          <p:spPr>
            <a:xfrm>
              <a:off x="5079598" y="1511607"/>
              <a:ext cx="11303405" cy="523220"/>
            </a:xfrm>
            <a:prstGeom prst="rect">
              <a:avLst/>
            </a:prstGeom>
            <a:noFill/>
          </p:spPr>
          <p:txBody>
            <a:bodyPr wrap="square" rtlCol="0">
              <a:spAutoFit/>
            </a:bodyPr>
            <a:lstStyle/>
            <a:p>
              <a:pPr algn="ctr"/>
              <a:r>
                <a:rPr lang="en-CA" sz="2800" dirty="0">
                  <a:solidFill>
                    <a:srgbClr val="00B050"/>
                  </a:solidFill>
                </a:rPr>
                <a:t>Semantic Analysis</a:t>
              </a:r>
              <a:endParaRPr lang="en-US" sz="2800" dirty="0">
                <a:solidFill>
                  <a:srgbClr val="00B050"/>
                </a:solidFill>
              </a:endParaRPr>
            </a:p>
          </p:txBody>
        </p:sp>
      </p:grpSp>
      <p:grpSp>
        <p:nvGrpSpPr>
          <p:cNvPr id="44" name="Group 43">
            <a:extLst>
              <a:ext uri="{FF2B5EF4-FFF2-40B4-BE49-F238E27FC236}">
                <a16:creationId xmlns:a16="http://schemas.microsoft.com/office/drawing/2014/main" id="{892144B7-6D73-4342-9DC4-7436374D9C3C}"/>
              </a:ext>
            </a:extLst>
          </p:cNvPr>
          <p:cNvGrpSpPr/>
          <p:nvPr/>
        </p:nvGrpSpPr>
        <p:grpSpPr>
          <a:xfrm>
            <a:off x="9252106" y="2154491"/>
            <a:ext cx="3022288" cy="1066542"/>
            <a:chOff x="5079598" y="1511607"/>
            <a:chExt cx="11303405" cy="1066542"/>
          </a:xfrm>
        </p:grpSpPr>
        <p:sp>
          <p:nvSpPr>
            <p:cNvPr id="45" name="Left Brace 44">
              <a:extLst>
                <a:ext uri="{FF2B5EF4-FFF2-40B4-BE49-F238E27FC236}">
                  <a16:creationId xmlns:a16="http://schemas.microsoft.com/office/drawing/2014/main" id="{67807EB4-51A1-4377-A0D5-69BDFF79B586}"/>
                </a:ext>
              </a:extLst>
            </p:cNvPr>
            <p:cNvSpPr/>
            <p:nvPr/>
          </p:nvSpPr>
          <p:spPr>
            <a:xfrm rot="5400000">
              <a:off x="10440473" y="-3364380"/>
              <a:ext cx="581655" cy="11303404"/>
            </a:xfrm>
            <a:prstGeom prst="leftBrace">
              <a:avLst/>
            </a:prstGeom>
            <a:ln w="76200">
              <a:solidFill>
                <a:srgbClr val="1D326D"/>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6" name="TextBox 45">
              <a:extLst>
                <a:ext uri="{FF2B5EF4-FFF2-40B4-BE49-F238E27FC236}">
                  <a16:creationId xmlns:a16="http://schemas.microsoft.com/office/drawing/2014/main" id="{3DB2AA87-DE44-46B6-B1B8-352BD3E159FC}"/>
                </a:ext>
              </a:extLst>
            </p:cNvPr>
            <p:cNvSpPr txBox="1"/>
            <p:nvPr/>
          </p:nvSpPr>
          <p:spPr>
            <a:xfrm>
              <a:off x="5079598" y="1511607"/>
              <a:ext cx="11303405" cy="523220"/>
            </a:xfrm>
            <a:prstGeom prst="rect">
              <a:avLst/>
            </a:prstGeom>
            <a:noFill/>
          </p:spPr>
          <p:txBody>
            <a:bodyPr wrap="square" rtlCol="0">
              <a:spAutoFit/>
            </a:bodyPr>
            <a:lstStyle/>
            <a:p>
              <a:pPr algn="ctr"/>
              <a:r>
                <a:rPr lang="en-CA" sz="2800" dirty="0">
                  <a:solidFill>
                    <a:srgbClr val="00B050"/>
                  </a:solidFill>
                </a:rPr>
                <a:t>Optimization</a:t>
              </a:r>
              <a:endParaRPr lang="en-US" sz="2800" dirty="0">
                <a:solidFill>
                  <a:srgbClr val="00B050"/>
                </a:solidFill>
              </a:endParaRPr>
            </a:p>
          </p:txBody>
        </p:sp>
      </p:grpSp>
      <p:grpSp>
        <p:nvGrpSpPr>
          <p:cNvPr id="47" name="Group 46">
            <a:extLst>
              <a:ext uri="{FF2B5EF4-FFF2-40B4-BE49-F238E27FC236}">
                <a16:creationId xmlns:a16="http://schemas.microsoft.com/office/drawing/2014/main" id="{94B8E460-E8CA-4593-966E-A61A324BB626}"/>
              </a:ext>
            </a:extLst>
          </p:cNvPr>
          <p:cNvGrpSpPr/>
          <p:nvPr/>
        </p:nvGrpSpPr>
        <p:grpSpPr>
          <a:xfrm>
            <a:off x="13468349" y="2140257"/>
            <a:ext cx="3022288" cy="1066542"/>
            <a:chOff x="5079598" y="1511607"/>
            <a:chExt cx="11303405" cy="1066542"/>
          </a:xfrm>
        </p:grpSpPr>
        <p:sp>
          <p:nvSpPr>
            <p:cNvPr id="48" name="Left Brace 47">
              <a:extLst>
                <a:ext uri="{FF2B5EF4-FFF2-40B4-BE49-F238E27FC236}">
                  <a16:creationId xmlns:a16="http://schemas.microsoft.com/office/drawing/2014/main" id="{DDA5A3E2-448B-4D9D-B21F-3A9BB1645EF8}"/>
                </a:ext>
              </a:extLst>
            </p:cNvPr>
            <p:cNvSpPr/>
            <p:nvPr/>
          </p:nvSpPr>
          <p:spPr>
            <a:xfrm rot="5400000">
              <a:off x="10440473" y="-3364380"/>
              <a:ext cx="581655" cy="11303404"/>
            </a:xfrm>
            <a:prstGeom prst="leftBrace">
              <a:avLst/>
            </a:prstGeom>
            <a:ln w="76200">
              <a:solidFill>
                <a:srgbClr val="1D326D"/>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9" name="TextBox 48">
              <a:extLst>
                <a:ext uri="{FF2B5EF4-FFF2-40B4-BE49-F238E27FC236}">
                  <a16:creationId xmlns:a16="http://schemas.microsoft.com/office/drawing/2014/main" id="{122F0070-54A7-4153-A26E-DF812C195A0C}"/>
                </a:ext>
              </a:extLst>
            </p:cNvPr>
            <p:cNvSpPr txBox="1"/>
            <p:nvPr/>
          </p:nvSpPr>
          <p:spPr>
            <a:xfrm>
              <a:off x="5079598" y="1511607"/>
              <a:ext cx="11303405" cy="523220"/>
            </a:xfrm>
            <a:prstGeom prst="rect">
              <a:avLst/>
            </a:prstGeom>
            <a:noFill/>
          </p:spPr>
          <p:txBody>
            <a:bodyPr wrap="square" rtlCol="0">
              <a:spAutoFit/>
            </a:bodyPr>
            <a:lstStyle/>
            <a:p>
              <a:pPr algn="ctr"/>
              <a:r>
                <a:rPr lang="en-CA" sz="2800" dirty="0">
                  <a:solidFill>
                    <a:srgbClr val="00B050"/>
                  </a:solidFill>
                </a:rPr>
                <a:t>Execution</a:t>
              </a:r>
              <a:endParaRPr lang="en-US" sz="2800" dirty="0">
                <a:solidFill>
                  <a:srgbClr val="00B050"/>
                </a:solidFill>
              </a:endParaRPr>
            </a:p>
          </p:txBody>
        </p:sp>
      </p:grpSp>
      <p:grpSp>
        <p:nvGrpSpPr>
          <p:cNvPr id="18" name="Group 17">
            <a:extLst>
              <a:ext uri="{FF2B5EF4-FFF2-40B4-BE49-F238E27FC236}">
                <a16:creationId xmlns:a16="http://schemas.microsoft.com/office/drawing/2014/main" id="{DA8B75D6-4E73-47C7-A3AB-05A78C18E97C}"/>
              </a:ext>
            </a:extLst>
          </p:cNvPr>
          <p:cNvGrpSpPr/>
          <p:nvPr/>
        </p:nvGrpSpPr>
        <p:grpSpPr>
          <a:xfrm>
            <a:off x="733716" y="1206413"/>
            <a:ext cx="3238501" cy="2038886"/>
            <a:chOff x="790866" y="1206413"/>
            <a:chExt cx="3238501" cy="2038886"/>
          </a:xfrm>
        </p:grpSpPr>
        <p:grpSp>
          <p:nvGrpSpPr>
            <p:cNvPr id="35" name="Group 34">
              <a:extLst>
                <a:ext uri="{FF2B5EF4-FFF2-40B4-BE49-F238E27FC236}">
                  <a16:creationId xmlns:a16="http://schemas.microsoft.com/office/drawing/2014/main" id="{0C1A0E3D-9B7F-4A04-9FDD-3A9B8885C18F}"/>
                </a:ext>
              </a:extLst>
            </p:cNvPr>
            <p:cNvGrpSpPr/>
            <p:nvPr/>
          </p:nvGrpSpPr>
          <p:grpSpPr>
            <a:xfrm>
              <a:off x="790867" y="1206413"/>
              <a:ext cx="3238500" cy="1124937"/>
              <a:chOff x="704850" y="1453211"/>
              <a:chExt cx="3238500" cy="1124937"/>
            </a:xfrm>
          </p:grpSpPr>
          <p:sp>
            <p:nvSpPr>
              <p:cNvPr id="32" name="Left Brace 31">
                <a:extLst>
                  <a:ext uri="{FF2B5EF4-FFF2-40B4-BE49-F238E27FC236}">
                    <a16:creationId xmlns:a16="http://schemas.microsoft.com/office/drawing/2014/main" id="{9045CD7B-35EB-4E86-BC08-D088ADA3C98F}"/>
                  </a:ext>
                </a:extLst>
              </p:cNvPr>
              <p:cNvSpPr/>
              <p:nvPr/>
            </p:nvSpPr>
            <p:spPr>
              <a:xfrm rot="5400000">
                <a:off x="2033272" y="668071"/>
                <a:ext cx="581655" cy="3238500"/>
              </a:xfrm>
              <a:prstGeom prst="leftBrace">
                <a:avLst/>
              </a:prstGeom>
              <a:ln w="76200">
                <a:solidFill>
                  <a:srgbClr val="1D326D"/>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3" name="TextBox 32">
                <a:extLst>
                  <a:ext uri="{FF2B5EF4-FFF2-40B4-BE49-F238E27FC236}">
                    <a16:creationId xmlns:a16="http://schemas.microsoft.com/office/drawing/2014/main" id="{ED2E4444-977F-4335-A9F0-F47458B2B818}"/>
                  </a:ext>
                </a:extLst>
              </p:cNvPr>
              <p:cNvSpPr txBox="1"/>
              <p:nvPr/>
            </p:nvSpPr>
            <p:spPr>
              <a:xfrm>
                <a:off x="1311316" y="1453211"/>
                <a:ext cx="2007343" cy="523220"/>
              </a:xfrm>
              <a:prstGeom prst="rect">
                <a:avLst/>
              </a:prstGeom>
              <a:noFill/>
            </p:spPr>
            <p:txBody>
              <a:bodyPr wrap="square" rtlCol="0">
                <a:spAutoFit/>
              </a:bodyPr>
              <a:lstStyle/>
              <a:p>
                <a:pPr algn="ctr"/>
                <a:r>
                  <a:rPr lang="en-CA" sz="2800" dirty="0">
                    <a:solidFill>
                      <a:srgbClr val="00B050"/>
                    </a:solidFill>
                  </a:rPr>
                  <a:t>Parsing</a:t>
                </a:r>
                <a:endParaRPr lang="en-US" sz="2800" dirty="0">
                  <a:solidFill>
                    <a:srgbClr val="00B050"/>
                  </a:solidFill>
                </a:endParaRPr>
              </a:p>
            </p:txBody>
          </p:sp>
        </p:grpSp>
        <p:cxnSp>
          <p:nvCxnSpPr>
            <p:cNvPr id="50" name="Straight Connector 49">
              <a:extLst>
                <a:ext uri="{FF2B5EF4-FFF2-40B4-BE49-F238E27FC236}">
                  <a16:creationId xmlns:a16="http://schemas.microsoft.com/office/drawing/2014/main" id="{4422BCA2-4F5C-496F-9762-D87CDA2E543C}"/>
                </a:ext>
              </a:extLst>
            </p:cNvPr>
            <p:cNvCxnSpPr>
              <a:cxnSpLocks/>
            </p:cNvCxnSpPr>
            <p:nvPr/>
          </p:nvCxnSpPr>
          <p:spPr>
            <a:xfrm>
              <a:off x="4029367" y="2114507"/>
              <a:ext cx="0" cy="1105042"/>
            </a:xfrm>
            <a:prstGeom prst="line">
              <a:avLst/>
            </a:prstGeom>
            <a:ln w="76200">
              <a:solidFill>
                <a:srgbClr val="1D326D"/>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FAC9A232-A5AB-4425-8EF7-C20920AB955C}"/>
                </a:ext>
              </a:extLst>
            </p:cNvPr>
            <p:cNvCxnSpPr>
              <a:cxnSpLocks/>
            </p:cNvCxnSpPr>
            <p:nvPr/>
          </p:nvCxnSpPr>
          <p:spPr>
            <a:xfrm>
              <a:off x="790866" y="2140257"/>
              <a:ext cx="0" cy="1105042"/>
            </a:xfrm>
            <a:prstGeom prst="line">
              <a:avLst/>
            </a:prstGeom>
            <a:ln w="76200">
              <a:solidFill>
                <a:srgbClr val="1D326D"/>
              </a:solidFill>
            </a:ln>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2953456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anim calcmode="lin" valueType="num">
                                      <p:cBhvr additive="base">
                                        <p:cTn id="7" dur="500" fill="hold"/>
                                        <p:tgtEl>
                                          <p:spTgt spid="42"/>
                                        </p:tgtEl>
                                        <p:attrNameLst>
                                          <p:attrName>ppt_x</p:attrName>
                                        </p:attrNameLst>
                                      </p:cBhvr>
                                      <p:tavLst>
                                        <p:tav tm="0">
                                          <p:val>
                                            <p:strVal val="0-#ppt_w/2"/>
                                          </p:val>
                                        </p:tav>
                                        <p:tav tm="100000">
                                          <p:val>
                                            <p:strVal val="#ppt_x"/>
                                          </p:val>
                                        </p:tav>
                                      </p:tavLst>
                                    </p:anim>
                                    <p:anim calcmode="lin" valueType="num">
                                      <p:cBhvr additive="base">
                                        <p:cTn id="8" dur="500" fill="hold"/>
                                        <p:tgtEl>
                                          <p:spTgt spid="4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43"/>
                                        </p:tgtEl>
                                        <p:attrNameLst>
                                          <p:attrName>style.visibility</p:attrName>
                                        </p:attrNameLst>
                                      </p:cBhvr>
                                      <p:to>
                                        <p:strVal val="visible"/>
                                      </p:to>
                                    </p:set>
                                    <p:anim calcmode="lin" valueType="num">
                                      <p:cBhvr additive="base">
                                        <p:cTn id="13" dur="500" fill="hold"/>
                                        <p:tgtEl>
                                          <p:spTgt spid="43"/>
                                        </p:tgtEl>
                                        <p:attrNameLst>
                                          <p:attrName>ppt_x</p:attrName>
                                        </p:attrNameLst>
                                      </p:cBhvr>
                                      <p:tavLst>
                                        <p:tav tm="0">
                                          <p:val>
                                            <p:strVal val="0-#ppt_w/2"/>
                                          </p:val>
                                        </p:tav>
                                        <p:tav tm="100000">
                                          <p:val>
                                            <p:strVal val="#ppt_x"/>
                                          </p:val>
                                        </p:tav>
                                      </p:tavLst>
                                    </p:anim>
                                    <p:anim calcmode="lin" valueType="num">
                                      <p:cBhvr additive="base">
                                        <p:cTn id="14" dur="500" fill="hold"/>
                                        <p:tgtEl>
                                          <p:spTgt spid="43"/>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1" fill="hold" nodeType="clickEffect">
                                  <p:stCondLst>
                                    <p:cond delay="0"/>
                                  </p:stCondLst>
                                  <p:childTnLst>
                                    <p:set>
                                      <p:cBhvr>
                                        <p:cTn id="18" dur="1" fill="hold">
                                          <p:stCondLst>
                                            <p:cond delay="0"/>
                                          </p:stCondLst>
                                        </p:cTn>
                                        <p:tgtEl>
                                          <p:spTgt spid="37"/>
                                        </p:tgtEl>
                                        <p:attrNameLst>
                                          <p:attrName>style.visibility</p:attrName>
                                        </p:attrNameLst>
                                      </p:cBhvr>
                                      <p:to>
                                        <p:strVal val="visible"/>
                                      </p:to>
                                    </p:set>
                                    <p:anim calcmode="lin" valueType="num">
                                      <p:cBhvr additive="base">
                                        <p:cTn id="19" dur="500" fill="hold"/>
                                        <p:tgtEl>
                                          <p:spTgt spid="37"/>
                                        </p:tgtEl>
                                        <p:attrNameLst>
                                          <p:attrName>ppt_x</p:attrName>
                                        </p:attrNameLst>
                                      </p:cBhvr>
                                      <p:tavLst>
                                        <p:tav tm="0">
                                          <p:val>
                                            <p:strVal val="#ppt_x"/>
                                          </p:val>
                                        </p:tav>
                                        <p:tav tm="100000">
                                          <p:val>
                                            <p:strVal val="#ppt_x"/>
                                          </p:val>
                                        </p:tav>
                                      </p:tavLst>
                                    </p:anim>
                                    <p:anim calcmode="lin" valueType="num">
                                      <p:cBhvr additive="base">
                                        <p:cTn id="20" dur="500" fill="hold"/>
                                        <p:tgtEl>
                                          <p:spTgt spid="37"/>
                                        </p:tgtEl>
                                        <p:attrNameLst>
                                          <p:attrName>ppt_y</p:attrName>
                                        </p:attrNameLst>
                                      </p:cBhvr>
                                      <p:tavLst>
                                        <p:tav tm="0">
                                          <p:val>
                                            <p:strVal val="0-#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1" fill="hold" nodeType="clickEffect">
                                  <p:stCondLst>
                                    <p:cond delay="0"/>
                                  </p:stCondLst>
                                  <p:childTnLst>
                                    <p:set>
                                      <p:cBhvr>
                                        <p:cTn id="24" dur="1" fill="hold">
                                          <p:stCondLst>
                                            <p:cond delay="0"/>
                                          </p:stCondLst>
                                        </p:cTn>
                                        <p:tgtEl>
                                          <p:spTgt spid="31"/>
                                        </p:tgtEl>
                                        <p:attrNameLst>
                                          <p:attrName>style.visibility</p:attrName>
                                        </p:attrNameLst>
                                      </p:cBhvr>
                                      <p:to>
                                        <p:strVal val="visible"/>
                                      </p:to>
                                    </p:set>
                                    <p:anim calcmode="lin" valueType="num">
                                      <p:cBhvr additive="base">
                                        <p:cTn id="25" dur="500" fill="hold"/>
                                        <p:tgtEl>
                                          <p:spTgt spid="31"/>
                                        </p:tgtEl>
                                        <p:attrNameLst>
                                          <p:attrName>ppt_x</p:attrName>
                                        </p:attrNameLst>
                                      </p:cBhvr>
                                      <p:tavLst>
                                        <p:tav tm="0">
                                          <p:val>
                                            <p:strVal val="#ppt_x"/>
                                          </p:val>
                                        </p:tav>
                                        <p:tav tm="100000">
                                          <p:val>
                                            <p:strVal val="#ppt_x"/>
                                          </p:val>
                                        </p:tav>
                                      </p:tavLst>
                                    </p:anim>
                                    <p:anim calcmode="lin" valueType="num">
                                      <p:cBhvr additive="base">
                                        <p:cTn id="26" dur="500" fill="hold"/>
                                        <p:tgtEl>
                                          <p:spTgt spid="31"/>
                                        </p:tgtEl>
                                        <p:attrNameLst>
                                          <p:attrName>ppt_y</p:attrName>
                                        </p:attrNameLst>
                                      </p:cBhvr>
                                      <p:tavLst>
                                        <p:tav tm="0">
                                          <p:val>
                                            <p:strVal val="0-#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1" fill="hold" nodeType="clickEffect">
                                  <p:stCondLst>
                                    <p:cond delay="0"/>
                                  </p:stCondLst>
                                  <p:childTnLst>
                                    <p:set>
                                      <p:cBhvr>
                                        <p:cTn id="30" dur="1" fill="hold">
                                          <p:stCondLst>
                                            <p:cond delay="0"/>
                                          </p:stCondLst>
                                        </p:cTn>
                                        <p:tgtEl>
                                          <p:spTgt spid="44"/>
                                        </p:tgtEl>
                                        <p:attrNameLst>
                                          <p:attrName>style.visibility</p:attrName>
                                        </p:attrNameLst>
                                      </p:cBhvr>
                                      <p:to>
                                        <p:strVal val="visible"/>
                                      </p:to>
                                    </p:set>
                                    <p:anim calcmode="lin" valueType="num">
                                      <p:cBhvr additive="base">
                                        <p:cTn id="31" dur="500" fill="hold"/>
                                        <p:tgtEl>
                                          <p:spTgt spid="44"/>
                                        </p:tgtEl>
                                        <p:attrNameLst>
                                          <p:attrName>ppt_x</p:attrName>
                                        </p:attrNameLst>
                                      </p:cBhvr>
                                      <p:tavLst>
                                        <p:tav tm="0">
                                          <p:val>
                                            <p:strVal val="#ppt_x"/>
                                          </p:val>
                                        </p:tav>
                                        <p:tav tm="100000">
                                          <p:val>
                                            <p:strVal val="#ppt_x"/>
                                          </p:val>
                                        </p:tav>
                                      </p:tavLst>
                                    </p:anim>
                                    <p:anim calcmode="lin" valueType="num">
                                      <p:cBhvr additive="base">
                                        <p:cTn id="32" dur="500" fill="hold"/>
                                        <p:tgtEl>
                                          <p:spTgt spid="44"/>
                                        </p:tgtEl>
                                        <p:attrNameLst>
                                          <p:attrName>ppt_y</p:attrName>
                                        </p:attrNameLst>
                                      </p:cBhvr>
                                      <p:tavLst>
                                        <p:tav tm="0">
                                          <p:val>
                                            <p:strVal val="0-#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1" fill="hold" nodeType="clickEffect">
                                  <p:stCondLst>
                                    <p:cond delay="0"/>
                                  </p:stCondLst>
                                  <p:childTnLst>
                                    <p:set>
                                      <p:cBhvr>
                                        <p:cTn id="36" dur="1" fill="hold">
                                          <p:stCondLst>
                                            <p:cond delay="0"/>
                                          </p:stCondLst>
                                        </p:cTn>
                                        <p:tgtEl>
                                          <p:spTgt spid="47"/>
                                        </p:tgtEl>
                                        <p:attrNameLst>
                                          <p:attrName>style.visibility</p:attrName>
                                        </p:attrNameLst>
                                      </p:cBhvr>
                                      <p:to>
                                        <p:strVal val="visible"/>
                                      </p:to>
                                    </p:set>
                                    <p:anim calcmode="lin" valueType="num">
                                      <p:cBhvr additive="base">
                                        <p:cTn id="37" dur="500" fill="hold"/>
                                        <p:tgtEl>
                                          <p:spTgt spid="47"/>
                                        </p:tgtEl>
                                        <p:attrNameLst>
                                          <p:attrName>ppt_x</p:attrName>
                                        </p:attrNameLst>
                                      </p:cBhvr>
                                      <p:tavLst>
                                        <p:tav tm="0">
                                          <p:val>
                                            <p:strVal val="#ppt_x"/>
                                          </p:val>
                                        </p:tav>
                                        <p:tav tm="100000">
                                          <p:val>
                                            <p:strVal val="#ppt_x"/>
                                          </p:val>
                                        </p:tav>
                                      </p:tavLst>
                                    </p:anim>
                                    <p:anim calcmode="lin" valueType="num">
                                      <p:cBhvr additive="base">
                                        <p:cTn id="3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30"/>
                                        </p:tgtEl>
                                        <p:attrNameLst>
                                          <p:attrName>style.visibility</p:attrName>
                                        </p:attrNameLst>
                                      </p:cBhvr>
                                      <p:to>
                                        <p:strVal val="visible"/>
                                      </p:to>
                                    </p:set>
                                    <p:anim calcmode="lin" valueType="num">
                                      <p:cBhvr additive="base">
                                        <p:cTn id="43" dur="500" fill="hold"/>
                                        <p:tgtEl>
                                          <p:spTgt spid="30"/>
                                        </p:tgtEl>
                                        <p:attrNameLst>
                                          <p:attrName>ppt_x</p:attrName>
                                        </p:attrNameLst>
                                      </p:cBhvr>
                                      <p:tavLst>
                                        <p:tav tm="0">
                                          <p:val>
                                            <p:strVal val="#ppt_x"/>
                                          </p:val>
                                        </p:tav>
                                        <p:tav tm="100000">
                                          <p:val>
                                            <p:strVal val="#ppt_x"/>
                                          </p:val>
                                        </p:tav>
                                      </p:tavLst>
                                    </p:anim>
                                    <p:anim calcmode="lin" valueType="num">
                                      <p:cBhvr additive="base">
                                        <p:cTn id="44"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3"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98BF019-987C-4A88-8D61-FEF47069FC7F}"/>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553619" y="2402681"/>
            <a:ext cx="10172700" cy="4914900"/>
          </a:xfrm>
          <a:prstGeom prst="rect">
            <a:avLst/>
          </a:prstGeom>
        </p:spPr>
      </p:pic>
      <p:pic>
        <p:nvPicPr>
          <p:cNvPr id="9" name="Picture 8">
            <a:extLst>
              <a:ext uri="{FF2B5EF4-FFF2-40B4-BE49-F238E27FC236}">
                <a16:creationId xmlns:a16="http://schemas.microsoft.com/office/drawing/2014/main" id="{BD2E8AAC-FCD9-4BFA-9157-DDE15E66138B}"/>
              </a:ext>
            </a:extLst>
          </p:cNvPr>
          <p:cNvPicPr>
            <a:picLocks noChangeAspect="1"/>
          </p:cNvPicPr>
          <p:nvPr/>
        </p:nvPicPr>
        <p:blipFill>
          <a:blip r:embed="rId4"/>
          <a:stretch>
            <a:fillRect/>
          </a:stretch>
        </p:blipFill>
        <p:spPr>
          <a:xfrm>
            <a:off x="2228850" y="1274528"/>
            <a:ext cx="12810466" cy="7164622"/>
          </a:xfrm>
          <a:prstGeom prst="rect">
            <a:avLst/>
          </a:prstGeom>
        </p:spPr>
      </p:pic>
      <p:sp>
        <p:nvSpPr>
          <p:cNvPr id="2" name="Title 1">
            <a:extLst>
              <a:ext uri="{FF2B5EF4-FFF2-40B4-BE49-F238E27FC236}">
                <a16:creationId xmlns:a16="http://schemas.microsoft.com/office/drawing/2014/main" id="{8A5A6B68-A943-4A6C-97F1-E5E3F743FC77}"/>
              </a:ext>
            </a:extLst>
          </p:cNvPr>
          <p:cNvSpPr>
            <a:spLocks noGrp="1"/>
          </p:cNvSpPr>
          <p:nvPr>
            <p:ph type="title"/>
          </p:nvPr>
        </p:nvSpPr>
        <p:spPr>
          <a:xfrm>
            <a:off x="704850" y="549745"/>
            <a:ext cx="16575088" cy="1487145"/>
          </a:xfrm>
        </p:spPr>
        <p:txBody>
          <a:bodyPr>
            <a:normAutofit/>
          </a:bodyPr>
          <a:lstStyle/>
          <a:p>
            <a:r>
              <a:rPr lang="en-CA" dirty="0">
                <a:solidFill>
                  <a:srgbClr val="1D326D"/>
                </a:solidFill>
              </a:rPr>
              <a:t>SQL Server </a:t>
            </a:r>
            <a:r>
              <a:rPr lang="en-CA" sz="5400" dirty="0">
                <a:solidFill>
                  <a:srgbClr val="1D326D"/>
                </a:solidFill>
                <a:latin typeface="Koblenz Serial" panose="02000000000000000000" pitchFamily="50" charset="0"/>
              </a:rPr>
              <a:t>Query Execution Flow (T-SQL Query)</a:t>
            </a:r>
            <a:endParaRPr lang="en-US" sz="5400" dirty="0">
              <a:solidFill>
                <a:srgbClr val="1D326D"/>
              </a:solidFill>
              <a:latin typeface="Koblenz Serial" panose="02000000000000000000" pitchFamily="50" charset="0"/>
            </a:endParaRPr>
          </a:p>
        </p:txBody>
      </p:sp>
      <p:sp>
        <p:nvSpPr>
          <p:cNvPr id="3" name="Date Placeholder 2">
            <a:extLst>
              <a:ext uri="{FF2B5EF4-FFF2-40B4-BE49-F238E27FC236}">
                <a16:creationId xmlns:a16="http://schemas.microsoft.com/office/drawing/2014/main" id="{04F97B4F-6E7E-4728-A063-EC61F4F14EEA}"/>
              </a:ext>
            </a:extLst>
          </p:cNvPr>
          <p:cNvSpPr>
            <a:spLocks noGrp="1"/>
          </p:cNvSpPr>
          <p:nvPr>
            <p:ph type="dt" sz="half" idx="10"/>
          </p:nvPr>
        </p:nvSpPr>
        <p:spPr/>
        <p:txBody>
          <a:bodyPr/>
          <a:lstStyle/>
          <a:p>
            <a:fld id="{7D69D71F-3C23-43EF-BDA9-ED03E48B085C}" type="datetime1">
              <a:rPr lang="en-CA" smtClean="0"/>
              <a:t>2019-03-30</a:t>
            </a:fld>
            <a:endParaRPr lang="en-CA" dirty="0"/>
          </a:p>
        </p:txBody>
      </p:sp>
      <p:sp>
        <p:nvSpPr>
          <p:cNvPr id="4" name="Footer Placeholder 3">
            <a:extLst>
              <a:ext uri="{FF2B5EF4-FFF2-40B4-BE49-F238E27FC236}">
                <a16:creationId xmlns:a16="http://schemas.microsoft.com/office/drawing/2014/main" id="{B8183AE0-ACC3-4B9D-AA81-3B531790A71F}"/>
              </a:ext>
            </a:extLst>
          </p:cNvPr>
          <p:cNvSpPr>
            <a:spLocks noGrp="1"/>
          </p:cNvSpPr>
          <p:nvPr>
            <p:ph type="ftr" sz="quarter" idx="11"/>
          </p:nvPr>
        </p:nvSpPr>
        <p:spPr/>
        <p:txBody>
          <a:bodyPr/>
          <a:lstStyle/>
          <a:p>
            <a:r>
              <a:rPr lang="en-US" dirty="0"/>
              <a:t>Hyperonomy Universal Decentralized Identifier URI Specification (did-</a:t>
            </a:r>
            <a:r>
              <a:rPr lang="en-US" dirty="0" err="1"/>
              <a:t>uri</a:t>
            </a:r>
            <a:r>
              <a:rPr lang="en-US" dirty="0"/>
              <a:t>-spec)</a:t>
            </a:r>
            <a:endParaRPr lang="en-CA" dirty="0"/>
          </a:p>
        </p:txBody>
      </p:sp>
    </p:spTree>
    <p:custDataLst>
      <p:tags r:id="rId1"/>
    </p:custDataLst>
    <p:extLst>
      <p:ext uri="{BB962C8B-B14F-4D97-AF65-F5344CB8AC3E}">
        <p14:creationId xmlns:p14="http://schemas.microsoft.com/office/powerpoint/2010/main" val="701046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7AC9B0D7-15D7-4180-9180-29CE0BDC9BB1}"/>
              </a:ext>
            </a:extLst>
          </p:cNvPr>
          <p:cNvSpPr/>
          <p:nvPr/>
        </p:nvSpPr>
        <p:spPr>
          <a:xfrm>
            <a:off x="13333452" y="9043332"/>
            <a:ext cx="1929951" cy="676927"/>
          </a:xfrm>
          <a:prstGeom prst="rect">
            <a:avLst/>
          </a:prstGeom>
          <a:solidFill>
            <a:srgbClr val="EBEAE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ADF66A7-CAF0-4698-A142-93ED3A3D94AC}"/>
              </a:ext>
            </a:extLst>
          </p:cNvPr>
          <p:cNvSpPr>
            <a:spLocks noGrp="1"/>
          </p:cNvSpPr>
          <p:nvPr>
            <p:ph type="title"/>
          </p:nvPr>
        </p:nvSpPr>
        <p:spPr/>
        <p:txBody>
          <a:bodyPr/>
          <a:lstStyle/>
          <a:p>
            <a:r>
              <a:rPr lang="en-CA" dirty="0"/>
              <a:t>Parsing: Soft Parse vs. Hard Parse</a:t>
            </a:r>
            <a:endParaRPr lang="en-US" dirty="0"/>
          </a:p>
        </p:txBody>
      </p:sp>
      <p:sp>
        <p:nvSpPr>
          <p:cNvPr id="7" name="Content Placeholder 6">
            <a:extLst>
              <a:ext uri="{FF2B5EF4-FFF2-40B4-BE49-F238E27FC236}">
                <a16:creationId xmlns:a16="http://schemas.microsoft.com/office/drawing/2014/main" id="{FF77F315-ED56-4570-8669-C908CF67C322}"/>
              </a:ext>
            </a:extLst>
          </p:cNvPr>
          <p:cNvSpPr>
            <a:spLocks noGrp="1"/>
          </p:cNvSpPr>
          <p:nvPr>
            <p:ph idx="1"/>
          </p:nvPr>
        </p:nvSpPr>
        <p:spPr>
          <a:xfrm>
            <a:off x="704850" y="2036890"/>
            <a:ext cx="10858500" cy="6648245"/>
          </a:xfrm>
        </p:spPr>
        <p:txBody>
          <a:bodyPr/>
          <a:lstStyle/>
          <a:p>
            <a:r>
              <a:rPr lang="en-CA" dirty="0"/>
              <a:t>A Soft Parse is when a </a:t>
            </a:r>
            <a:r>
              <a:rPr lang="en-CA" dirty="0">
                <a:latin typeface="Consolas" panose="020B0609020204030204" pitchFamily="49" charset="0"/>
              </a:rPr>
              <a:t>did-</a:t>
            </a:r>
            <a:r>
              <a:rPr lang="en-CA" dirty="0" err="1">
                <a:latin typeface="Consolas" panose="020B0609020204030204" pitchFamily="49" charset="0"/>
              </a:rPr>
              <a:t>uri</a:t>
            </a:r>
            <a:r>
              <a:rPr lang="en-CA" dirty="0"/>
              <a:t> is comprised of a </a:t>
            </a:r>
            <a:r>
              <a:rPr lang="en-CA" dirty="0">
                <a:latin typeface="Consolas" panose="020B0609020204030204" pitchFamily="49" charset="0"/>
              </a:rPr>
              <a:t>did</a:t>
            </a:r>
            <a:r>
              <a:rPr lang="en-CA" dirty="0"/>
              <a:t> only (with no additional grammar rules (features) specified)</a:t>
            </a:r>
          </a:p>
          <a:p>
            <a:pPr lvl="1"/>
            <a:r>
              <a:rPr lang="en-CA" dirty="0"/>
              <a:t>Only physical access optimizations are possible</a:t>
            </a:r>
          </a:p>
          <a:p>
            <a:r>
              <a:rPr lang="en-CA" dirty="0"/>
              <a:t>A Hard Parse is when a </a:t>
            </a:r>
            <a:r>
              <a:rPr lang="en-CA" dirty="0">
                <a:latin typeface="Consolas" panose="020B0609020204030204" pitchFamily="49" charset="0"/>
              </a:rPr>
              <a:t>did-</a:t>
            </a:r>
            <a:r>
              <a:rPr lang="en-CA" dirty="0" err="1">
                <a:latin typeface="Consolas" panose="020B0609020204030204" pitchFamily="49" charset="0"/>
              </a:rPr>
              <a:t>uri</a:t>
            </a:r>
            <a:r>
              <a:rPr lang="en-CA" dirty="0"/>
              <a:t> is comprised of a </a:t>
            </a:r>
            <a:r>
              <a:rPr lang="en-CA" dirty="0">
                <a:latin typeface="Consolas" panose="020B0609020204030204" pitchFamily="49" charset="0"/>
              </a:rPr>
              <a:t>did</a:t>
            </a:r>
            <a:r>
              <a:rPr lang="en-CA" dirty="0"/>
              <a:t> plus additional grammar rules (features)</a:t>
            </a:r>
          </a:p>
          <a:p>
            <a:pPr lvl="1"/>
            <a:r>
              <a:rPr lang="en-CA" dirty="0"/>
              <a:t>Additional types of optimizations are possible (e.g. </a:t>
            </a:r>
            <a:r>
              <a:rPr lang="en-CA" dirty="0">
                <a:latin typeface="Consolas" panose="020B0609020204030204" pitchFamily="49" charset="0"/>
              </a:rPr>
              <a:t>$exist</a:t>
            </a:r>
            <a:r>
              <a:rPr lang="en-CA" dirty="0"/>
              <a:t>)</a:t>
            </a:r>
          </a:p>
          <a:p>
            <a:endParaRPr lang="en-CA" dirty="0"/>
          </a:p>
          <a:p>
            <a:endParaRPr lang="en-US" dirty="0"/>
          </a:p>
        </p:txBody>
      </p:sp>
      <p:sp>
        <p:nvSpPr>
          <p:cNvPr id="4" name="Footer Placeholder 3">
            <a:extLst>
              <a:ext uri="{FF2B5EF4-FFF2-40B4-BE49-F238E27FC236}">
                <a16:creationId xmlns:a16="http://schemas.microsoft.com/office/drawing/2014/main" id="{3C95CC0F-F586-4060-9A1D-5E9DCFD79C80}"/>
              </a:ext>
            </a:extLst>
          </p:cNvPr>
          <p:cNvSpPr>
            <a:spLocks noGrp="1"/>
          </p:cNvSpPr>
          <p:nvPr>
            <p:ph type="ftr" sz="quarter" idx="11"/>
          </p:nvPr>
        </p:nvSpPr>
        <p:spPr/>
        <p:txBody>
          <a:bodyPr/>
          <a:lstStyle/>
          <a:p>
            <a:r>
              <a:rPr lang="en-US" dirty="0"/>
              <a:t>Hyperonomy Universal Decentralized Identifier URI Specification (did-</a:t>
            </a:r>
            <a:r>
              <a:rPr lang="en-US" dirty="0" err="1"/>
              <a:t>uri</a:t>
            </a:r>
            <a:r>
              <a:rPr lang="en-US" dirty="0"/>
              <a:t>-spec)</a:t>
            </a:r>
            <a:endParaRPr lang="en-CA" dirty="0"/>
          </a:p>
        </p:txBody>
      </p:sp>
      <p:pic>
        <p:nvPicPr>
          <p:cNvPr id="6" name="Picture 5">
            <a:extLst>
              <a:ext uri="{FF2B5EF4-FFF2-40B4-BE49-F238E27FC236}">
                <a16:creationId xmlns:a16="http://schemas.microsoft.com/office/drawing/2014/main" id="{1A835BF7-D16E-472F-93E0-672FF8CFC1B3}"/>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2290476" y="-1"/>
            <a:ext cx="4014686" cy="9720263"/>
          </a:xfrm>
          <a:prstGeom prst="rect">
            <a:avLst/>
          </a:prstGeom>
        </p:spPr>
      </p:pic>
      <p:grpSp>
        <p:nvGrpSpPr>
          <p:cNvPr id="10" name="Group 9">
            <a:extLst>
              <a:ext uri="{FF2B5EF4-FFF2-40B4-BE49-F238E27FC236}">
                <a16:creationId xmlns:a16="http://schemas.microsoft.com/office/drawing/2014/main" id="{C20F8AB1-80E3-4AA1-8BE4-FA4D40D3473C}"/>
              </a:ext>
            </a:extLst>
          </p:cNvPr>
          <p:cNvGrpSpPr/>
          <p:nvPr/>
        </p:nvGrpSpPr>
        <p:grpSpPr>
          <a:xfrm>
            <a:off x="12290476" y="4078276"/>
            <a:ext cx="4014686" cy="5282730"/>
            <a:chOff x="12290476" y="4078276"/>
            <a:chExt cx="4014686" cy="5282730"/>
          </a:xfrm>
        </p:grpSpPr>
        <p:sp>
          <p:nvSpPr>
            <p:cNvPr id="8" name="TextBox 7">
              <a:extLst>
                <a:ext uri="{FF2B5EF4-FFF2-40B4-BE49-F238E27FC236}">
                  <a16:creationId xmlns:a16="http://schemas.microsoft.com/office/drawing/2014/main" id="{C4181EF4-743C-4325-8E80-2A2065AEA8EC}"/>
                </a:ext>
              </a:extLst>
            </p:cNvPr>
            <p:cNvSpPr txBox="1"/>
            <p:nvPr/>
          </p:nvSpPr>
          <p:spPr>
            <a:xfrm>
              <a:off x="12290476" y="5981700"/>
              <a:ext cx="2007343" cy="523220"/>
            </a:xfrm>
            <a:prstGeom prst="rect">
              <a:avLst/>
            </a:prstGeom>
            <a:noFill/>
          </p:spPr>
          <p:txBody>
            <a:bodyPr wrap="square" rtlCol="0">
              <a:spAutoFit/>
            </a:bodyPr>
            <a:lstStyle/>
            <a:p>
              <a:pPr algn="ctr"/>
              <a:r>
                <a:rPr lang="en-CA" sz="2800" dirty="0">
                  <a:solidFill>
                    <a:srgbClr val="1D326D"/>
                  </a:solidFill>
                </a:rPr>
                <a:t>Hard Parse</a:t>
              </a:r>
              <a:endParaRPr lang="en-US" sz="2800" dirty="0">
                <a:solidFill>
                  <a:srgbClr val="1D326D"/>
                </a:solidFill>
              </a:endParaRPr>
            </a:p>
          </p:txBody>
        </p:sp>
        <p:sp>
          <p:nvSpPr>
            <p:cNvPr id="9" name="TextBox 8">
              <a:extLst>
                <a:ext uri="{FF2B5EF4-FFF2-40B4-BE49-F238E27FC236}">
                  <a16:creationId xmlns:a16="http://schemas.microsoft.com/office/drawing/2014/main" id="{D7671B3B-9611-44FB-B8FE-402D78785120}"/>
                </a:ext>
              </a:extLst>
            </p:cNvPr>
            <p:cNvSpPr txBox="1"/>
            <p:nvPr/>
          </p:nvSpPr>
          <p:spPr>
            <a:xfrm>
              <a:off x="15220950" y="4078276"/>
              <a:ext cx="1084212" cy="954107"/>
            </a:xfrm>
            <a:prstGeom prst="rect">
              <a:avLst/>
            </a:prstGeom>
            <a:noFill/>
          </p:spPr>
          <p:txBody>
            <a:bodyPr wrap="square" rtlCol="0">
              <a:spAutoFit/>
            </a:bodyPr>
            <a:lstStyle/>
            <a:p>
              <a:pPr algn="ctr"/>
              <a:r>
                <a:rPr lang="en-CA" sz="2800" dirty="0">
                  <a:solidFill>
                    <a:srgbClr val="1D326D"/>
                  </a:solidFill>
                </a:rPr>
                <a:t>Soft</a:t>
              </a:r>
            </a:p>
            <a:p>
              <a:pPr algn="ctr"/>
              <a:r>
                <a:rPr lang="en-CA" sz="2800" dirty="0">
                  <a:solidFill>
                    <a:srgbClr val="1D326D"/>
                  </a:solidFill>
                </a:rPr>
                <a:t>Parse</a:t>
              </a:r>
              <a:endParaRPr lang="en-US" sz="2800" dirty="0">
                <a:solidFill>
                  <a:srgbClr val="1D326D"/>
                </a:solidFill>
              </a:endParaRPr>
            </a:p>
          </p:txBody>
        </p:sp>
        <p:grpSp>
          <p:nvGrpSpPr>
            <p:cNvPr id="5" name="Group 4">
              <a:extLst>
                <a:ext uri="{FF2B5EF4-FFF2-40B4-BE49-F238E27FC236}">
                  <a16:creationId xmlns:a16="http://schemas.microsoft.com/office/drawing/2014/main" id="{F67E9730-DD7A-49CA-B459-8817DA901795}"/>
                </a:ext>
              </a:extLst>
            </p:cNvPr>
            <p:cNvGrpSpPr/>
            <p:nvPr/>
          </p:nvGrpSpPr>
          <p:grpSpPr>
            <a:xfrm>
              <a:off x="15240000" y="5184783"/>
              <a:ext cx="565509" cy="4176223"/>
              <a:chOff x="15240000" y="5184783"/>
              <a:chExt cx="565509" cy="4176223"/>
            </a:xfrm>
          </p:grpSpPr>
          <p:cxnSp>
            <p:nvCxnSpPr>
              <p:cNvPr id="19" name="Straight Connector 18">
                <a:extLst>
                  <a:ext uri="{FF2B5EF4-FFF2-40B4-BE49-F238E27FC236}">
                    <a16:creationId xmlns:a16="http://schemas.microsoft.com/office/drawing/2014/main" id="{23E6B792-D837-4963-8CF0-3C8AAF5C909A}"/>
                  </a:ext>
                </a:extLst>
              </p:cNvPr>
              <p:cNvCxnSpPr>
                <a:cxnSpLocks/>
              </p:cNvCxnSpPr>
              <p:nvPr/>
            </p:nvCxnSpPr>
            <p:spPr>
              <a:xfrm>
                <a:off x="15240000" y="5224615"/>
                <a:ext cx="542106" cy="0"/>
              </a:xfrm>
              <a:prstGeom prst="line">
                <a:avLst/>
              </a:prstGeom>
              <a:ln w="762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B6B6531-3451-4D5F-9706-BFC7695D75F7}"/>
                  </a:ext>
                </a:extLst>
              </p:cNvPr>
              <p:cNvCxnSpPr>
                <a:cxnSpLocks/>
              </p:cNvCxnSpPr>
              <p:nvPr/>
            </p:nvCxnSpPr>
            <p:spPr>
              <a:xfrm>
                <a:off x="15263403" y="9340224"/>
                <a:ext cx="542106" cy="0"/>
              </a:xfrm>
              <a:prstGeom prst="line">
                <a:avLst/>
              </a:prstGeom>
              <a:ln w="76200">
                <a:solidFill>
                  <a:schemeClr val="accent6">
                    <a:lumMod val="7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82B84DE4-EF18-4B42-B6A8-86539C9D3379}"/>
                  </a:ext>
                </a:extLst>
              </p:cNvPr>
              <p:cNvCxnSpPr>
                <a:cxnSpLocks/>
              </p:cNvCxnSpPr>
              <p:nvPr/>
            </p:nvCxnSpPr>
            <p:spPr>
              <a:xfrm>
                <a:off x="15782106" y="5184783"/>
                <a:ext cx="23403" cy="4176223"/>
              </a:xfrm>
              <a:prstGeom prst="line">
                <a:avLst/>
              </a:prstGeom>
              <a:ln w="762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grpSp>
      </p:grpSp>
      <p:sp>
        <p:nvSpPr>
          <p:cNvPr id="11" name="Slide Number Placeholder 10">
            <a:extLst>
              <a:ext uri="{FF2B5EF4-FFF2-40B4-BE49-F238E27FC236}">
                <a16:creationId xmlns:a16="http://schemas.microsoft.com/office/drawing/2014/main" id="{99FC3E64-6E93-4D9F-BBD3-85DD46CD70AD}"/>
              </a:ext>
            </a:extLst>
          </p:cNvPr>
          <p:cNvSpPr>
            <a:spLocks noGrp="1"/>
          </p:cNvSpPr>
          <p:nvPr>
            <p:ph type="sldNum" sz="quarter" idx="12"/>
          </p:nvPr>
        </p:nvSpPr>
        <p:spPr/>
        <p:txBody>
          <a:bodyPr/>
          <a:lstStyle/>
          <a:p>
            <a:pPr algn="l"/>
            <a:fld id="{0B5C67D1-9F66-4BC1-9BEC-73C07D7C9B6B}" type="slidenum">
              <a:rPr lang="en-US" smtClean="0"/>
              <a:pPr algn="l"/>
              <a:t>27</a:t>
            </a:fld>
            <a:endParaRPr lang="en-US" dirty="0"/>
          </a:p>
        </p:txBody>
      </p:sp>
    </p:spTree>
    <p:custDataLst>
      <p:tags r:id="rId1"/>
    </p:custDataLst>
    <p:extLst>
      <p:ext uri="{BB962C8B-B14F-4D97-AF65-F5344CB8AC3E}">
        <p14:creationId xmlns:p14="http://schemas.microsoft.com/office/powerpoint/2010/main" val="154466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anim calcmode="lin" valueType="num">
                                      <p:cBhvr additive="base">
                                        <p:cTn id="7"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2" end="2"/>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anim calcmode="lin" valueType="num">
                                      <p:cBhvr additive="base">
                                        <p:cTn id="11" dur="500" fill="hold"/>
                                        <p:tgtEl>
                                          <p:spTgt spid="7">
                                            <p:txEl>
                                              <p:pRg st="3" end="3"/>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1+#ppt_w/2"/>
                                          </p:val>
                                        </p:tav>
                                        <p:tav tm="100000">
                                          <p:val>
                                            <p:strVal val="#ppt_x"/>
                                          </p:val>
                                        </p:tav>
                                      </p:tavLst>
                                    </p:anim>
                                    <p:anim calcmode="lin" valueType="num">
                                      <p:cBhvr additive="base">
                                        <p:cTn id="18"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51C7CD-07EA-485C-A24B-0D1A4D0AD10A}"/>
              </a:ext>
            </a:extLst>
          </p:cNvPr>
          <p:cNvSpPr>
            <a:spLocks noGrp="1"/>
          </p:cNvSpPr>
          <p:nvPr>
            <p:ph type="title"/>
          </p:nvPr>
        </p:nvSpPr>
        <p:spPr/>
        <p:txBody>
          <a:bodyPr/>
          <a:lstStyle/>
          <a:p>
            <a:r>
              <a:rPr lang="en-CA" dirty="0"/>
              <a:t>Processing: Execution Plans (T-SQL)</a:t>
            </a:r>
            <a:endParaRPr lang="en-US" dirty="0"/>
          </a:p>
        </p:txBody>
      </p:sp>
      <p:sp>
        <p:nvSpPr>
          <p:cNvPr id="4" name="Date Placeholder 3">
            <a:extLst>
              <a:ext uri="{FF2B5EF4-FFF2-40B4-BE49-F238E27FC236}">
                <a16:creationId xmlns:a16="http://schemas.microsoft.com/office/drawing/2014/main" id="{6FD7DB64-12D1-4F02-B6D4-B5A70AEEF112}"/>
              </a:ext>
            </a:extLst>
          </p:cNvPr>
          <p:cNvSpPr>
            <a:spLocks noGrp="1"/>
          </p:cNvSpPr>
          <p:nvPr>
            <p:ph type="dt" sz="half" idx="10"/>
          </p:nvPr>
        </p:nvSpPr>
        <p:spPr/>
        <p:txBody>
          <a:bodyPr/>
          <a:lstStyle/>
          <a:p>
            <a:fld id="{03CCDF5A-283F-4645-8676-1650D99369F3}" type="datetime1">
              <a:rPr lang="en-CA" smtClean="0"/>
              <a:t>2019-03-30</a:t>
            </a:fld>
            <a:endParaRPr lang="en-CA" dirty="0"/>
          </a:p>
        </p:txBody>
      </p:sp>
      <p:pic>
        <p:nvPicPr>
          <p:cNvPr id="7" name="Picture 6">
            <a:extLst>
              <a:ext uri="{FF2B5EF4-FFF2-40B4-BE49-F238E27FC236}">
                <a16:creationId xmlns:a16="http://schemas.microsoft.com/office/drawing/2014/main" id="{B59DA799-D3EA-4217-BFEE-636406D5C0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58877" y="1293317"/>
            <a:ext cx="11042205" cy="8426946"/>
          </a:xfrm>
          <a:prstGeom prst="rect">
            <a:avLst/>
          </a:prstGeom>
        </p:spPr>
      </p:pic>
      <p:sp>
        <p:nvSpPr>
          <p:cNvPr id="3" name="Slide Number Placeholder 2">
            <a:extLst>
              <a:ext uri="{FF2B5EF4-FFF2-40B4-BE49-F238E27FC236}">
                <a16:creationId xmlns:a16="http://schemas.microsoft.com/office/drawing/2014/main" id="{93618B9F-E747-4974-9F06-325C23926630}"/>
              </a:ext>
            </a:extLst>
          </p:cNvPr>
          <p:cNvSpPr>
            <a:spLocks noGrp="1"/>
          </p:cNvSpPr>
          <p:nvPr>
            <p:ph type="sldNum" sz="quarter" idx="12"/>
          </p:nvPr>
        </p:nvSpPr>
        <p:spPr/>
        <p:txBody>
          <a:bodyPr/>
          <a:lstStyle/>
          <a:p>
            <a:pPr algn="l"/>
            <a:fld id="{0B5C67D1-9F66-4BC1-9BEC-73C07D7C9B6B}" type="slidenum">
              <a:rPr lang="en-US" smtClean="0"/>
              <a:pPr algn="l"/>
              <a:t>28</a:t>
            </a:fld>
            <a:endParaRPr lang="en-US" dirty="0"/>
          </a:p>
        </p:txBody>
      </p:sp>
      <p:sp>
        <p:nvSpPr>
          <p:cNvPr id="8" name="Rectangle 7">
            <a:extLst>
              <a:ext uri="{FF2B5EF4-FFF2-40B4-BE49-F238E27FC236}">
                <a16:creationId xmlns:a16="http://schemas.microsoft.com/office/drawing/2014/main" id="{C60A7A25-7FF3-49B6-9832-BFCC7D37B909}"/>
              </a:ext>
            </a:extLst>
          </p:cNvPr>
          <p:cNvSpPr/>
          <p:nvPr/>
        </p:nvSpPr>
        <p:spPr>
          <a:xfrm>
            <a:off x="3525909" y="2863590"/>
            <a:ext cx="10252436" cy="1230428"/>
          </a:xfrm>
          <a:prstGeom prst="rect">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3371E0C8-74F9-4C6D-B291-86B22D02F7EB}"/>
              </a:ext>
            </a:extLst>
          </p:cNvPr>
          <p:cNvSpPr/>
          <p:nvPr/>
        </p:nvSpPr>
        <p:spPr>
          <a:xfrm>
            <a:off x="3284505" y="4676486"/>
            <a:ext cx="10836556" cy="4343027"/>
          </a:xfrm>
          <a:prstGeom prst="rect">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ustDataLst>
      <p:tags r:id="rId1"/>
    </p:custDataLst>
    <p:extLst>
      <p:ext uri="{BB962C8B-B14F-4D97-AF65-F5344CB8AC3E}">
        <p14:creationId xmlns:p14="http://schemas.microsoft.com/office/powerpoint/2010/main" val="3177443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3B46830-C3F4-4E1E-8DC7-47EA3839EB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19434" y="-1"/>
            <a:ext cx="6043076" cy="9720263"/>
          </a:xfrm>
          <a:prstGeom prst="rect">
            <a:avLst/>
          </a:prstGeom>
        </p:spPr>
      </p:pic>
      <p:sp>
        <p:nvSpPr>
          <p:cNvPr id="2" name="Title 1">
            <a:extLst>
              <a:ext uri="{FF2B5EF4-FFF2-40B4-BE49-F238E27FC236}">
                <a16:creationId xmlns:a16="http://schemas.microsoft.com/office/drawing/2014/main" id="{DF51C7CD-07EA-485C-A24B-0D1A4D0AD10A}"/>
              </a:ext>
            </a:extLst>
          </p:cNvPr>
          <p:cNvSpPr>
            <a:spLocks noGrp="1"/>
          </p:cNvSpPr>
          <p:nvPr>
            <p:ph type="title"/>
          </p:nvPr>
        </p:nvSpPr>
        <p:spPr/>
        <p:txBody>
          <a:bodyPr>
            <a:normAutofit/>
          </a:bodyPr>
          <a:lstStyle/>
          <a:p>
            <a:r>
              <a:rPr lang="en-CA" dirty="0"/>
              <a:t>Processing: Execution Plans (Cypher/Neo4J)</a:t>
            </a:r>
            <a:br>
              <a:rPr lang="en-CA" dirty="0"/>
            </a:br>
            <a:r>
              <a:rPr lang="en-CA" sz="4000" dirty="0"/>
              <a:t>Neo4j Graph Database</a:t>
            </a:r>
            <a:endParaRPr lang="en-US" sz="4000" dirty="0"/>
          </a:p>
        </p:txBody>
      </p:sp>
      <p:sp>
        <p:nvSpPr>
          <p:cNvPr id="9" name="Content Placeholder 8">
            <a:extLst>
              <a:ext uri="{FF2B5EF4-FFF2-40B4-BE49-F238E27FC236}">
                <a16:creationId xmlns:a16="http://schemas.microsoft.com/office/drawing/2014/main" id="{03C418D3-AE57-4D60-982B-928E7ADEE7F3}"/>
              </a:ext>
            </a:extLst>
          </p:cNvPr>
          <p:cNvSpPr>
            <a:spLocks noGrp="1"/>
          </p:cNvSpPr>
          <p:nvPr>
            <p:ph idx="1"/>
          </p:nvPr>
        </p:nvSpPr>
        <p:spPr>
          <a:xfrm>
            <a:off x="704849" y="2000250"/>
            <a:ext cx="10413423" cy="7019264"/>
          </a:xfrm>
        </p:spPr>
        <p:txBody>
          <a:bodyPr>
            <a:normAutofit/>
          </a:bodyPr>
          <a:lstStyle/>
          <a:p>
            <a:pPr marL="0" indent="0">
              <a:buNone/>
            </a:pPr>
            <a:r>
              <a:rPr lang="en-US" dirty="0">
                <a:latin typeface="Consolas" panose="020B0609020204030204" pitchFamily="49" charset="0"/>
              </a:rPr>
              <a:t>MATCH (a:Applications), (sms:Sms {id: a.application_id})</a:t>
            </a:r>
          </a:p>
          <a:p>
            <a:pPr marL="0" indent="0">
              <a:buNone/>
            </a:pPr>
            <a:r>
              <a:rPr lang="en-US" dirty="0">
                <a:latin typeface="Consolas" panose="020B0609020204030204" pitchFamily="49" charset="0"/>
              </a:rPr>
              <a:t>MERGE (a)-[r:APP_SMS]-&gt;(sms)</a:t>
            </a:r>
          </a:p>
          <a:p>
            <a:pPr marL="0" indent="0">
              <a:buNone/>
            </a:pPr>
            <a:r>
              <a:rPr lang="en-US" dirty="0">
                <a:latin typeface="Consolas" panose="020B0609020204030204" pitchFamily="49" charset="0"/>
              </a:rPr>
              <a:t>RETURN distinct a.application_id, sms.id</a:t>
            </a:r>
          </a:p>
          <a:p>
            <a:pPr marL="0" indent="0">
              <a:buNone/>
            </a:pPr>
            <a:endParaRPr lang="en-US" dirty="0">
              <a:latin typeface="Consolas" panose="020B0609020204030204" pitchFamily="49" charset="0"/>
            </a:endParaRPr>
          </a:p>
          <a:p>
            <a:r>
              <a:rPr lang="en-US" dirty="0"/>
              <a:t>I have executed the same query with profile and limit 25 to see the query plan and results:</a:t>
            </a:r>
          </a:p>
          <a:p>
            <a:r>
              <a:rPr lang="en-US" dirty="0"/>
              <a:t>10382692 total db hits in 3219 ms</a:t>
            </a:r>
          </a:p>
          <a:p>
            <a:pPr marL="0" indent="0">
              <a:buNone/>
            </a:pPr>
            <a:r>
              <a:rPr lang="en-US" dirty="0"/>
              <a:t>Credit: </a:t>
            </a:r>
            <a:r>
              <a:rPr lang="en-US" dirty="0">
                <a:hlinkClick r:id="rId4"/>
              </a:rPr>
              <a:t>https://stackoverflow.com/questions/52465038/merge-query-optimization-neo4j?rq=1</a:t>
            </a:r>
            <a:r>
              <a:rPr lang="en-US" dirty="0"/>
              <a:t> </a:t>
            </a:r>
          </a:p>
        </p:txBody>
      </p:sp>
      <p:sp>
        <p:nvSpPr>
          <p:cNvPr id="4" name="Date Placeholder 3">
            <a:extLst>
              <a:ext uri="{FF2B5EF4-FFF2-40B4-BE49-F238E27FC236}">
                <a16:creationId xmlns:a16="http://schemas.microsoft.com/office/drawing/2014/main" id="{6FD7DB64-12D1-4F02-B6D4-B5A70AEEF112}"/>
              </a:ext>
            </a:extLst>
          </p:cNvPr>
          <p:cNvSpPr>
            <a:spLocks noGrp="1"/>
          </p:cNvSpPr>
          <p:nvPr>
            <p:ph type="dt" sz="half" idx="10"/>
          </p:nvPr>
        </p:nvSpPr>
        <p:spPr/>
        <p:txBody>
          <a:bodyPr/>
          <a:lstStyle/>
          <a:p>
            <a:fld id="{D37AC4BE-CD76-4FF2-A776-EAD21543482D}" type="datetime1">
              <a:rPr lang="en-CA" smtClean="0"/>
              <a:t>2019-03-30</a:t>
            </a:fld>
            <a:endParaRPr lang="en-CA" dirty="0"/>
          </a:p>
        </p:txBody>
      </p:sp>
      <p:sp>
        <p:nvSpPr>
          <p:cNvPr id="5" name="Footer Placeholder 4">
            <a:extLst>
              <a:ext uri="{FF2B5EF4-FFF2-40B4-BE49-F238E27FC236}">
                <a16:creationId xmlns:a16="http://schemas.microsoft.com/office/drawing/2014/main" id="{6D75E220-FB62-4956-9A74-D8D9701B70F2}"/>
              </a:ext>
            </a:extLst>
          </p:cNvPr>
          <p:cNvSpPr>
            <a:spLocks noGrp="1"/>
          </p:cNvSpPr>
          <p:nvPr>
            <p:ph type="ftr" sz="quarter" idx="11"/>
          </p:nvPr>
        </p:nvSpPr>
        <p:spPr/>
        <p:txBody>
          <a:bodyPr/>
          <a:lstStyle/>
          <a:p>
            <a:r>
              <a:rPr lang="en-US" dirty="0"/>
              <a:t>Hyperonomy Universal Decentralized Identifier URI Specification (did-</a:t>
            </a:r>
            <a:r>
              <a:rPr lang="en-US" dirty="0" err="1"/>
              <a:t>uri</a:t>
            </a:r>
            <a:r>
              <a:rPr lang="en-US" dirty="0"/>
              <a:t>-spec)</a:t>
            </a:r>
            <a:endParaRPr lang="en-CA" dirty="0"/>
          </a:p>
        </p:txBody>
      </p:sp>
      <p:pic>
        <p:nvPicPr>
          <p:cNvPr id="10" name="Picture 9">
            <a:extLst>
              <a:ext uri="{FF2B5EF4-FFF2-40B4-BE49-F238E27FC236}">
                <a16:creationId xmlns:a16="http://schemas.microsoft.com/office/drawing/2014/main" id="{7479495F-802D-4B46-9C41-421A92E2DD1A}"/>
              </a:ext>
            </a:extLst>
          </p:cNvPr>
          <p:cNvPicPr>
            <a:picLocks noChangeAspect="1"/>
          </p:cNvPicPr>
          <p:nvPr/>
        </p:nvPicPr>
        <p:blipFill>
          <a:blip r:embed="rId5"/>
          <a:stretch>
            <a:fillRect/>
          </a:stretch>
        </p:blipFill>
        <p:spPr>
          <a:xfrm>
            <a:off x="704849" y="4945530"/>
            <a:ext cx="15857660" cy="3632270"/>
          </a:xfrm>
          <a:prstGeom prst="rect">
            <a:avLst/>
          </a:prstGeom>
          <a:ln>
            <a:solidFill>
              <a:srgbClr val="1D326D"/>
            </a:solidFill>
          </a:ln>
        </p:spPr>
      </p:pic>
      <p:sp>
        <p:nvSpPr>
          <p:cNvPr id="3" name="Slide Number Placeholder 2">
            <a:extLst>
              <a:ext uri="{FF2B5EF4-FFF2-40B4-BE49-F238E27FC236}">
                <a16:creationId xmlns:a16="http://schemas.microsoft.com/office/drawing/2014/main" id="{4B7F421E-BDBF-4C10-A42B-892531866E34}"/>
              </a:ext>
            </a:extLst>
          </p:cNvPr>
          <p:cNvSpPr>
            <a:spLocks noGrp="1"/>
          </p:cNvSpPr>
          <p:nvPr>
            <p:ph type="sldNum" sz="quarter" idx="12"/>
          </p:nvPr>
        </p:nvSpPr>
        <p:spPr/>
        <p:txBody>
          <a:bodyPr/>
          <a:lstStyle/>
          <a:p>
            <a:pPr algn="l"/>
            <a:fld id="{0B5C67D1-9F66-4BC1-9BEC-73C07D7C9B6B}" type="slidenum">
              <a:rPr lang="en-US" smtClean="0"/>
              <a:pPr algn="l"/>
              <a:t>29</a:t>
            </a:fld>
            <a:endParaRPr lang="en-US" dirty="0"/>
          </a:p>
        </p:txBody>
      </p:sp>
      <p:sp>
        <p:nvSpPr>
          <p:cNvPr id="11" name="Rectangle 10">
            <a:extLst>
              <a:ext uri="{FF2B5EF4-FFF2-40B4-BE49-F238E27FC236}">
                <a16:creationId xmlns:a16="http://schemas.microsoft.com/office/drawing/2014/main" id="{D2D49DA2-8C20-4E7F-8D5E-A4EA290FF605}"/>
              </a:ext>
            </a:extLst>
          </p:cNvPr>
          <p:cNvSpPr/>
          <p:nvPr/>
        </p:nvSpPr>
        <p:spPr>
          <a:xfrm>
            <a:off x="704849" y="1999220"/>
            <a:ext cx="9415896" cy="2655908"/>
          </a:xfrm>
          <a:prstGeom prst="rect">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ustDataLst>
      <p:tags r:id="rId1"/>
    </p:custDataLst>
    <p:extLst>
      <p:ext uri="{BB962C8B-B14F-4D97-AF65-F5344CB8AC3E}">
        <p14:creationId xmlns:p14="http://schemas.microsoft.com/office/powerpoint/2010/main" val="2675795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6D001E-A52B-435A-8FD8-EB6A9CA13FB2}"/>
              </a:ext>
            </a:extLst>
          </p:cNvPr>
          <p:cNvSpPr>
            <a:spLocks noGrp="1"/>
          </p:cNvSpPr>
          <p:nvPr>
            <p:ph type="title"/>
          </p:nvPr>
        </p:nvSpPr>
        <p:spPr/>
        <p:txBody>
          <a:bodyPr/>
          <a:lstStyle/>
          <a:p>
            <a:r>
              <a:rPr lang="en-CA" cap="none" dirty="0"/>
              <a:t>did-</a:t>
            </a:r>
            <a:r>
              <a:rPr lang="en-CA" cap="none" dirty="0" err="1"/>
              <a:t>url</a:t>
            </a:r>
            <a:r>
              <a:rPr lang="en-CA" dirty="0"/>
              <a:t> renamed to </a:t>
            </a:r>
            <a:r>
              <a:rPr lang="en-CA" cap="none" dirty="0"/>
              <a:t>did-</a:t>
            </a:r>
            <a:r>
              <a:rPr lang="en-CA" cap="none" dirty="0" err="1"/>
              <a:t>uri</a:t>
            </a:r>
            <a:r>
              <a:rPr lang="en-CA" dirty="0"/>
              <a:t> Everywhere</a:t>
            </a:r>
            <a:endParaRPr lang="en-US" cap="none" dirty="0"/>
          </a:p>
        </p:txBody>
      </p:sp>
      <p:sp>
        <p:nvSpPr>
          <p:cNvPr id="6" name="Content Placeholder 5">
            <a:extLst>
              <a:ext uri="{FF2B5EF4-FFF2-40B4-BE49-F238E27FC236}">
                <a16:creationId xmlns:a16="http://schemas.microsoft.com/office/drawing/2014/main" id="{FF443F8A-AE3F-4028-8B77-BCDA2FA1C4CF}"/>
              </a:ext>
            </a:extLst>
          </p:cNvPr>
          <p:cNvSpPr>
            <a:spLocks noGrp="1"/>
          </p:cNvSpPr>
          <p:nvPr>
            <p:ph idx="1"/>
          </p:nvPr>
        </p:nvSpPr>
        <p:spPr>
          <a:xfrm>
            <a:off x="704850" y="1295400"/>
            <a:ext cx="6631132" cy="7798918"/>
          </a:xfrm>
        </p:spPr>
        <p:txBody>
          <a:bodyPr>
            <a:normAutofit/>
          </a:bodyPr>
          <a:lstStyle/>
          <a:p>
            <a:r>
              <a:rPr lang="en-US" dirty="0"/>
              <a:t>Hyperonomy Universal</a:t>
            </a:r>
            <a:br>
              <a:rPr lang="en-US" dirty="0"/>
            </a:br>
            <a:r>
              <a:rPr lang="en-US" dirty="0"/>
              <a:t>Decentralized Identifier URI Specification (did-</a:t>
            </a:r>
            <a:r>
              <a:rPr lang="en-US" dirty="0" err="1"/>
              <a:t>uri</a:t>
            </a:r>
            <a:r>
              <a:rPr lang="en-US" dirty="0"/>
              <a:t>-spec)</a:t>
            </a:r>
          </a:p>
          <a:p>
            <a:r>
              <a:rPr lang="en-US" dirty="0">
                <a:hlinkClick r:id="rId2"/>
              </a:rPr>
              <a:t>https://github.com/mwherman2000/did-uri-spec</a:t>
            </a:r>
            <a:endParaRPr lang="en-US" dirty="0"/>
          </a:p>
          <a:p>
            <a:endParaRPr lang="en-US" dirty="0"/>
          </a:p>
          <a:p>
            <a:r>
              <a:rPr lang="en-US" dirty="0"/>
              <a:t>At the most basic level,  a </a:t>
            </a:r>
            <a:r>
              <a:rPr lang="en-US" dirty="0">
                <a:latin typeface="Consolas" panose="020B0609020204030204" pitchFamily="49" charset="0"/>
              </a:rPr>
              <a:t>did-</a:t>
            </a:r>
            <a:r>
              <a:rPr lang="en-US" dirty="0" err="1">
                <a:latin typeface="Consolas" panose="020B0609020204030204" pitchFamily="49" charset="0"/>
              </a:rPr>
              <a:t>uri</a:t>
            </a:r>
            <a:r>
              <a:rPr lang="en-US" dirty="0"/>
              <a:t> is an identifier, a unique specification, for </a:t>
            </a:r>
            <a:r>
              <a:rPr lang="en-US" i="1" dirty="0"/>
              <a:t>what </a:t>
            </a:r>
            <a:r>
              <a:rPr lang="en-US" dirty="0"/>
              <a:t>instance of a document (aka resource) is to be returned.</a:t>
            </a:r>
          </a:p>
          <a:p>
            <a:r>
              <a:rPr lang="en-US" dirty="0"/>
              <a:t>Further, there are many types of documents that can be returned as shown on slides 45-46.</a:t>
            </a:r>
          </a:p>
        </p:txBody>
      </p:sp>
      <p:pic>
        <p:nvPicPr>
          <p:cNvPr id="5" name="Picture 4">
            <a:extLst>
              <a:ext uri="{FF2B5EF4-FFF2-40B4-BE49-F238E27FC236}">
                <a16:creationId xmlns:a16="http://schemas.microsoft.com/office/drawing/2014/main" id="{C5948BC1-7711-48A7-A669-18FC1241107E}"/>
              </a:ext>
            </a:extLst>
          </p:cNvPr>
          <p:cNvPicPr>
            <a:picLocks noChangeAspect="1"/>
          </p:cNvPicPr>
          <p:nvPr/>
        </p:nvPicPr>
        <p:blipFill>
          <a:blip r:embed="rId3"/>
          <a:stretch>
            <a:fillRect/>
          </a:stretch>
        </p:blipFill>
        <p:spPr>
          <a:xfrm>
            <a:off x="7335982" y="2745550"/>
            <a:ext cx="9239106" cy="6406274"/>
          </a:xfrm>
          <a:prstGeom prst="rect">
            <a:avLst/>
          </a:prstGeom>
        </p:spPr>
      </p:pic>
      <p:sp>
        <p:nvSpPr>
          <p:cNvPr id="7" name="Rectangle 6">
            <a:extLst>
              <a:ext uri="{FF2B5EF4-FFF2-40B4-BE49-F238E27FC236}">
                <a16:creationId xmlns:a16="http://schemas.microsoft.com/office/drawing/2014/main" id="{A1283F54-6392-46E1-931E-467423987228}"/>
              </a:ext>
            </a:extLst>
          </p:cNvPr>
          <p:cNvSpPr/>
          <p:nvPr/>
        </p:nvSpPr>
        <p:spPr>
          <a:xfrm>
            <a:off x="8113222" y="5692140"/>
            <a:ext cx="1190798" cy="388620"/>
          </a:xfrm>
          <a:prstGeom prst="rect">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77CEFAF2-9DFF-47FB-B805-8AE3C6EA6FF6}"/>
              </a:ext>
            </a:extLst>
          </p:cNvPr>
          <p:cNvSpPr/>
          <p:nvPr/>
        </p:nvSpPr>
        <p:spPr>
          <a:xfrm>
            <a:off x="7335982" y="1203768"/>
            <a:ext cx="9943956" cy="1384995"/>
          </a:xfrm>
          <a:prstGeom prst="rect">
            <a:avLst/>
          </a:prstGeom>
        </p:spPr>
        <p:txBody>
          <a:bodyPr wrap="square">
            <a:spAutoFit/>
          </a:bodyPr>
          <a:lstStyle/>
          <a:p>
            <a:pPr fontAlgn="base"/>
            <a:r>
              <a:rPr lang="en-US" sz="2800" b="1" i="1" dirty="0"/>
              <a:t>"DID ABNF (BB)" (Before Barcelona)</a:t>
            </a:r>
          </a:p>
          <a:p>
            <a:pPr fontAlgn="base"/>
            <a:r>
              <a:rPr lang="en-CA" sz="2800" dirty="0">
                <a:hlinkClick r:id="rId4"/>
              </a:rPr>
              <a:t>https://github.com/mwherman2000/did-uri-spec/blob/master/abnf/did-abnf-2019-03-07.abnf/</a:t>
            </a:r>
            <a:endParaRPr lang="en-US" sz="2800" b="1" i="1" dirty="0"/>
          </a:p>
        </p:txBody>
      </p:sp>
    </p:spTree>
    <p:extLst>
      <p:ext uri="{BB962C8B-B14F-4D97-AF65-F5344CB8AC3E}">
        <p14:creationId xmlns:p14="http://schemas.microsoft.com/office/powerpoint/2010/main" val="38667889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FC834-6430-4E4A-83B7-97BA43C29D37}"/>
              </a:ext>
            </a:extLst>
          </p:cNvPr>
          <p:cNvSpPr>
            <a:spLocks noGrp="1"/>
          </p:cNvSpPr>
          <p:nvPr>
            <p:ph type="ctrTitle"/>
          </p:nvPr>
        </p:nvSpPr>
        <p:spPr>
          <a:xfrm>
            <a:off x="723900" y="1137147"/>
            <a:ext cx="16173450" cy="3602126"/>
          </a:xfrm>
        </p:spPr>
        <p:txBody>
          <a:bodyPr>
            <a:normAutofit/>
          </a:bodyPr>
          <a:lstStyle/>
          <a:p>
            <a:r>
              <a:rPr lang="en-CA" sz="6600" dirty="0">
                <a:solidFill>
                  <a:srgbClr val="1D326D"/>
                </a:solidFill>
                <a:sym typeface="Wingdings" panose="05000000000000000000" pitchFamily="2" charset="2"/>
              </a:rPr>
              <a:t></a:t>
            </a:r>
            <a:r>
              <a:rPr lang="en-CA" sz="6600" dirty="0">
                <a:solidFill>
                  <a:srgbClr val="1D326D"/>
                </a:solidFill>
              </a:rPr>
              <a:t> </a:t>
            </a:r>
            <a:r>
              <a:rPr lang="en-CA" sz="6600" cap="none" dirty="0">
                <a:solidFill>
                  <a:srgbClr val="1D326D"/>
                </a:solidFill>
                <a:latin typeface="Consolas" panose="020B0609020204030204" pitchFamily="49" charset="0"/>
              </a:rPr>
              <a:t>did-</a:t>
            </a:r>
            <a:r>
              <a:rPr lang="en-CA" sz="6600" cap="none" dirty="0" err="1">
                <a:solidFill>
                  <a:srgbClr val="1D326D"/>
                </a:solidFill>
                <a:latin typeface="Consolas" panose="020B0609020204030204" pitchFamily="49" charset="0"/>
              </a:rPr>
              <a:t>uri</a:t>
            </a:r>
            <a:r>
              <a:rPr lang="en-CA" sz="6600" dirty="0">
                <a:solidFill>
                  <a:srgbClr val="1D326D"/>
                </a:solidFill>
              </a:rPr>
              <a:t> Parsing and Processing</a:t>
            </a:r>
            <a:endParaRPr lang="en-US" sz="6600" dirty="0">
              <a:solidFill>
                <a:srgbClr val="1D326D"/>
              </a:solidFill>
            </a:endParaRPr>
          </a:p>
        </p:txBody>
      </p:sp>
      <p:sp>
        <p:nvSpPr>
          <p:cNvPr id="3" name="Subtitle 2">
            <a:extLst>
              <a:ext uri="{FF2B5EF4-FFF2-40B4-BE49-F238E27FC236}">
                <a16:creationId xmlns:a16="http://schemas.microsoft.com/office/drawing/2014/main" id="{C660EB17-2854-4658-9BE6-4D698F62714C}"/>
              </a:ext>
            </a:extLst>
          </p:cNvPr>
          <p:cNvSpPr>
            <a:spLocks noGrp="1"/>
          </p:cNvSpPr>
          <p:nvPr>
            <p:ph type="subTitle" idx="1"/>
          </p:nvPr>
        </p:nvSpPr>
        <p:spPr>
          <a:xfrm>
            <a:off x="723900" y="5462192"/>
            <a:ext cx="14944338" cy="1385642"/>
          </a:xfrm>
        </p:spPr>
        <p:txBody>
          <a:bodyPr>
            <a:normAutofit fontScale="70000" lnSpcReduction="20000"/>
          </a:bodyPr>
          <a:lstStyle/>
          <a:p>
            <a:r>
              <a:rPr lang="en-CA" dirty="0"/>
              <a:t>Michael Herman (</a:t>
            </a:r>
            <a:r>
              <a:rPr lang="en-CA" cap="none" dirty="0"/>
              <a:t>@mwherman2000</a:t>
            </a:r>
            <a:r>
              <a:rPr lang="en-CA" dirty="0"/>
              <a:t>)</a:t>
            </a:r>
          </a:p>
          <a:p>
            <a:r>
              <a:rPr lang="en-CA" dirty="0"/>
              <a:t>Independent Blockchain Architect</a:t>
            </a:r>
          </a:p>
          <a:p>
            <a:r>
              <a:rPr lang="en-CA" dirty="0"/>
              <a:t>mwherman@parallelspace.net</a:t>
            </a:r>
            <a:endParaRPr lang="en-US" dirty="0"/>
          </a:p>
        </p:txBody>
      </p:sp>
      <p:sp>
        <p:nvSpPr>
          <p:cNvPr id="6" name="Date Placeholder 2">
            <a:extLst>
              <a:ext uri="{FF2B5EF4-FFF2-40B4-BE49-F238E27FC236}">
                <a16:creationId xmlns:a16="http://schemas.microsoft.com/office/drawing/2014/main" id="{2AD3D6DA-1F42-48CB-B93A-E92BA6EE4652}"/>
              </a:ext>
            </a:extLst>
          </p:cNvPr>
          <p:cNvSpPr txBox="1">
            <a:spLocks/>
          </p:cNvSpPr>
          <p:nvPr/>
        </p:nvSpPr>
        <p:spPr>
          <a:xfrm>
            <a:off x="10706614" y="9018020"/>
            <a:ext cx="5868474" cy="436742"/>
          </a:xfrm>
          <a:prstGeom prst="rect">
            <a:avLst/>
          </a:prstGeom>
        </p:spPr>
        <p:txBody>
          <a:bodyPr vert="horz" lIns="91440" tIns="45720" rIns="91440" bIns="45720" rtlCol="0" anchor="ctr"/>
          <a:lstStyle>
            <a:defPPr>
              <a:defRPr lang="en-US"/>
            </a:defPPr>
            <a:lvl1pPr marL="0" algn="r" defTabSz="457200" rtl="0" eaLnBrk="1" latinLnBrk="0" hangingPunct="1">
              <a:defRPr sz="1417"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E35A9342-8D2C-4F03-BE33-2A71AE2A9EC4}" type="datetime1">
              <a:rPr lang="en-CA" smtClean="0">
                <a:solidFill>
                  <a:schemeClr val="bg1"/>
                </a:solidFill>
              </a:rPr>
              <a:pPr/>
              <a:t>2019-03-30</a:t>
            </a:fld>
            <a:endParaRPr lang="en-CA" dirty="0">
              <a:solidFill>
                <a:schemeClr val="bg1"/>
              </a:solidFill>
            </a:endParaRPr>
          </a:p>
        </p:txBody>
      </p:sp>
      <p:sp>
        <p:nvSpPr>
          <p:cNvPr id="8" name="Slide Number Placeholder 7">
            <a:extLst>
              <a:ext uri="{FF2B5EF4-FFF2-40B4-BE49-F238E27FC236}">
                <a16:creationId xmlns:a16="http://schemas.microsoft.com/office/drawing/2014/main" id="{E61A988A-463E-4085-BABD-D7B8F5B57918}"/>
              </a:ext>
            </a:extLst>
          </p:cNvPr>
          <p:cNvSpPr>
            <a:spLocks noGrp="1"/>
          </p:cNvSpPr>
          <p:nvPr>
            <p:ph type="sldNum" sz="quarter" idx="12"/>
          </p:nvPr>
        </p:nvSpPr>
        <p:spPr/>
        <p:txBody>
          <a:bodyPr/>
          <a:lstStyle/>
          <a:p>
            <a:pPr algn="l"/>
            <a:fld id="{0B5C67D1-9F66-4BC1-9BEC-73C07D7C9B6B}" type="slidenum">
              <a:rPr lang="en-US" smtClean="0"/>
              <a:pPr algn="l"/>
              <a:t>30</a:t>
            </a:fld>
            <a:endParaRPr lang="en-US" dirty="0"/>
          </a:p>
        </p:txBody>
      </p:sp>
    </p:spTree>
    <p:extLst>
      <p:ext uri="{BB962C8B-B14F-4D97-AF65-F5344CB8AC3E}">
        <p14:creationId xmlns:p14="http://schemas.microsoft.com/office/powerpoint/2010/main" val="235981106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0D35969-81A8-4444-B4BC-5F4D8F234023}"/>
              </a:ext>
            </a:extLst>
          </p:cNvPr>
          <p:cNvSpPr>
            <a:spLocks noGrp="1"/>
          </p:cNvSpPr>
          <p:nvPr>
            <p:ph type="title"/>
          </p:nvPr>
        </p:nvSpPr>
        <p:spPr/>
        <p:txBody>
          <a:bodyPr>
            <a:normAutofit/>
          </a:bodyPr>
          <a:lstStyle/>
          <a:p>
            <a:r>
              <a:rPr lang="en-CA" dirty="0">
                <a:solidFill>
                  <a:srgbClr val="1D326D"/>
                </a:solidFill>
              </a:rPr>
              <a:t>Generic Parsing and Processing (1/2)</a:t>
            </a:r>
            <a:br>
              <a:rPr lang="en-CA" dirty="0">
                <a:solidFill>
                  <a:srgbClr val="1D326D"/>
                </a:solidFill>
              </a:rPr>
            </a:br>
            <a:r>
              <a:rPr lang="en-CA" sz="3600" dirty="0">
                <a:solidFill>
                  <a:srgbClr val="1D326D"/>
                </a:solidFill>
              </a:rPr>
              <a:t>Sample User Scenarios</a:t>
            </a:r>
            <a:endParaRPr lang="en-US" sz="3600" dirty="0"/>
          </a:p>
        </p:txBody>
      </p:sp>
      <p:sp>
        <p:nvSpPr>
          <p:cNvPr id="4" name="Date Placeholder 3">
            <a:extLst>
              <a:ext uri="{FF2B5EF4-FFF2-40B4-BE49-F238E27FC236}">
                <a16:creationId xmlns:a16="http://schemas.microsoft.com/office/drawing/2014/main" id="{C8A29917-AAD7-4ECA-8576-8A319BC851AD}"/>
              </a:ext>
            </a:extLst>
          </p:cNvPr>
          <p:cNvSpPr>
            <a:spLocks noGrp="1"/>
          </p:cNvSpPr>
          <p:nvPr>
            <p:ph type="dt" sz="half" idx="10"/>
          </p:nvPr>
        </p:nvSpPr>
        <p:spPr/>
        <p:txBody>
          <a:bodyPr/>
          <a:lstStyle/>
          <a:p>
            <a:fld id="{897B6F34-C2F7-4BB2-A9B3-B7557F12AB71}" type="datetime1">
              <a:rPr lang="en-CA" smtClean="0"/>
              <a:t>2019-03-30</a:t>
            </a:fld>
            <a:endParaRPr lang="en-CA" dirty="0"/>
          </a:p>
        </p:txBody>
      </p:sp>
      <p:sp>
        <p:nvSpPr>
          <p:cNvPr id="5" name="Footer Placeholder 4">
            <a:extLst>
              <a:ext uri="{FF2B5EF4-FFF2-40B4-BE49-F238E27FC236}">
                <a16:creationId xmlns:a16="http://schemas.microsoft.com/office/drawing/2014/main" id="{FB34BF3C-AD5E-483E-9713-46E24DA5D61F}"/>
              </a:ext>
            </a:extLst>
          </p:cNvPr>
          <p:cNvSpPr>
            <a:spLocks noGrp="1"/>
          </p:cNvSpPr>
          <p:nvPr>
            <p:ph type="ftr" sz="quarter" idx="11"/>
          </p:nvPr>
        </p:nvSpPr>
        <p:spPr/>
        <p:txBody>
          <a:bodyPr/>
          <a:lstStyle/>
          <a:p>
            <a:r>
              <a:rPr lang="en-US" dirty="0"/>
              <a:t>Hyperonomy Universal Decentralized Identifier URI Specification (did-</a:t>
            </a:r>
            <a:r>
              <a:rPr lang="en-US" dirty="0" err="1"/>
              <a:t>uri</a:t>
            </a:r>
            <a:r>
              <a:rPr lang="en-US" dirty="0"/>
              <a:t>-spec)</a:t>
            </a:r>
            <a:endParaRPr lang="en-CA" dirty="0"/>
          </a:p>
        </p:txBody>
      </p:sp>
      <p:grpSp>
        <p:nvGrpSpPr>
          <p:cNvPr id="81" name="Group 80">
            <a:extLst>
              <a:ext uri="{FF2B5EF4-FFF2-40B4-BE49-F238E27FC236}">
                <a16:creationId xmlns:a16="http://schemas.microsoft.com/office/drawing/2014/main" id="{A8113A35-7487-4EB3-85E7-E714C6B7AA24}"/>
              </a:ext>
            </a:extLst>
          </p:cNvPr>
          <p:cNvGrpSpPr/>
          <p:nvPr/>
        </p:nvGrpSpPr>
        <p:grpSpPr>
          <a:xfrm>
            <a:off x="33752" y="1847976"/>
            <a:ext cx="17128099" cy="1570238"/>
            <a:chOff x="33752" y="1993450"/>
            <a:chExt cx="17128099" cy="1570238"/>
          </a:xfrm>
        </p:grpSpPr>
        <p:cxnSp>
          <p:nvCxnSpPr>
            <p:cNvPr id="14" name="Straight Arrow Connector 13">
              <a:extLst>
                <a:ext uri="{FF2B5EF4-FFF2-40B4-BE49-F238E27FC236}">
                  <a16:creationId xmlns:a16="http://schemas.microsoft.com/office/drawing/2014/main" id="{883B2A9F-B637-4CB8-A60C-09067942FEF0}"/>
                </a:ext>
              </a:extLst>
            </p:cNvPr>
            <p:cNvCxnSpPr>
              <a:stCxn id="8" idx="6"/>
              <a:endCxn id="9" idx="2"/>
            </p:cNvCxnSpPr>
            <p:nvPr/>
          </p:nvCxnSpPr>
          <p:spPr>
            <a:xfrm flipV="1">
              <a:off x="4742555" y="2778569"/>
              <a:ext cx="334952" cy="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70EB08A6-FE07-4995-8007-50382609BF63}"/>
                </a:ext>
              </a:extLst>
            </p:cNvPr>
            <p:cNvCxnSpPr>
              <a:cxnSpLocks/>
              <a:stCxn id="9" idx="6"/>
              <a:endCxn id="10" idx="2"/>
            </p:cNvCxnSpPr>
            <p:nvPr/>
          </p:nvCxnSpPr>
          <p:spPr>
            <a:xfrm>
              <a:off x="7894361" y="2778569"/>
              <a:ext cx="334953"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B5ECEE91-937C-45BC-B6B8-6B640F1EC2A6}"/>
                </a:ext>
              </a:extLst>
            </p:cNvPr>
            <p:cNvCxnSpPr>
              <a:cxnSpLocks/>
              <a:stCxn id="10" idx="6"/>
              <a:endCxn id="11" idx="2"/>
            </p:cNvCxnSpPr>
            <p:nvPr/>
          </p:nvCxnSpPr>
          <p:spPr>
            <a:xfrm>
              <a:off x="11237129" y="2778569"/>
              <a:ext cx="334952"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5273A6D8-6521-4CBB-BF59-23C00B917609}"/>
                </a:ext>
              </a:extLst>
            </p:cNvPr>
            <p:cNvCxnSpPr>
              <a:cxnSpLocks/>
            </p:cNvCxnSpPr>
            <p:nvPr/>
          </p:nvCxnSpPr>
          <p:spPr>
            <a:xfrm>
              <a:off x="14579896" y="2778568"/>
              <a:ext cx="334952"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nvGrpSpPr>
            <p:cNvPr id="47" name="Group 46">
              <a:extLst>
                <a:ext uri="{FF2B5EF4-FFF2-40B4-BE49-F238E27FC236}">
                  <a16:creationId xmlns:a16="http://schemas.microsoft.com/office/drawing/2014/main" id="{5587EA0D-9C6C-48BE-BB86-E48B6E1E38E4}"/>
                </a:ext>
              </a:extLst>
            </p:cNvPr>
            <p:cNvGrpSpPr/>
            <p:nvPr/>
          </p:nvGrpSpPr>
          <p:grpSpPr>
            <a:xfrm>
              <a:off x="33752" y="1993450"/>
              <a:ext cx="17128099" cy="1570238"/>
              <a:chOff x="33752" y="1993450"/>
              <a:chExt cx="17128099" cy="1570238"/>
            </a:xfrm>
          </p:grpSpPr>
          <p:grpSp>
            <p:nvGrpSpPr>
              <p:cNvPr id="12" name="Group 11">
                <a:extLst>
                  <a:ext uri="{FF2B5EF4-FFF2-40B4-BE49-F238E27FC236}">
                    <a16:creationId xmlns:a16="http://schemas.microsoft.com/office/drawing/2014/main" id="{2B15A18D-1BE1-4721-B5BE-02F50565C094}"/>
                  </a:ext>
                </a:extLst>
              </p:cNvPr>
              <p:cNvGrpSpPr/>
              <p:nvPr/>
            </p:nvGrpSpPr>
            <p:grpSpPr>
              <a:xfrm>
                <a:off x="2700041" y="1993450"/>
                <a:ext cx="11879855" cy="1570238"/>
                <a:chOff x="2724406" y="2036889"/>
                <a:chExt cx="12162825" cy="2005485"/>
              </a:xfrm>
            </p:grpSpPr>
            <p:sp>
              <p:nvSpPr>
                <p:cNvPr id="8" name="Oval 7">
                  <a:extLst>
                    <a:ext uri="{FF2B5EF4-FFF2-40B4-BE49-F238E27FC236}">
                      <a16:creationId xmlns:a16="http://schemas.microsoft.com/office/drawing/2014/main" id="{775C7367-B383-4F12-A255-2617DEBF1B92}"/>
                    </a:ext>
                  </a:extLst>
                </p:cNvPr>
                <p:cNvSpPr/>
                <p:nvPr/>
              </p:nvSpPr>
              <p:spPr>
                <a:xfrm>
                  <a:off x="2724406" y="2036890"/>
                  <a:ext cx="2091165"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Parser</a:t>
                  </a:r>
                  <a:endParaRPr lang="en-US" sz="3200" dirty="0"/>
                </a:p>
              </p:txBody>
            </p:sp>
            <p:sp>
              <p:nvSpPr>
                <p:cNvPr id="9" name="Oval 8">
                  <a:extLst>
                    <a:ext uri="{FF2B5EF4-FFF2-40B4-BE49-F238E27FC236}">
                      <a16:creationId xmlns:a16="http://schemas.microsoft.com/office/drawing/2014/main" id="{2DE1ACD8-2BB4-4AFD-900E-964B50D18B3C}"/>
                    </a:ext>
                  </a:extLst>
                </p:cNvPr>
                <p:cNvSpPr/>
                <p:nvPr/>
              </p:nvSpPr>
              <p:spPr>
                <a:xfrm>
                  <a:off x="5158502" y="2036889"/>
                  <a:ext cx="2883950"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Analyser</a:t>
                  </a:r>
                  <a:endParaRPr lang="en-US" sz="3200" dirty="0"/>
                </a:p>
              </p:txBody>
            </p:sp>
            <p:sp>
              <p:nvSpPr>
                <p:cNvPr id="10" name="Oval 9">
                  <a:extLst>
                    <a:ext uri="{FF2B5EF4-FFF2-40B4-BE49-F238E27FC236}">
                      <a16:creationId xmlns:a16="http://schemas.microsoft.com/office/drawing/2014/main" id="{EDA7736A-7E2C-4A64-B6F6-87A6D1B07E5F}"/>
                    </a:ext>
                  </a:extLst>
                </p:cNvPr>
                <p:cNvSpPr/>
                <p:nvPr/>
              </p:nvSpPr>
              <p:spPr>
                <a:xfrm>
                  <a:off x="8385382" y="2036889"/>
                  <a:ext cx="3079459"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Optimizer (RDB)</a:t>
                  </a:r>
                  <a:endParaRPr lang="en-US" sz="3200" dirty="0"/>
                </a:p>
              </p:txBody>
            </p:sp>
            <p:sp>
              <p:nvSpPr>
                <p:cNvPr id="11" name="Oval 10">
                  <a:extLst>
                    <a:ext uri="{FF2B5EF4-FFF2-40B4-BE49-F238E27FC236}">
                      <a16:creationId xmlns:a16="http://schemas.microsoft.com/office/drawing/2014/main" id="{6C7CFC5E-66B4-476C-90A1-89771A352F53}"/>
                    </a:ext>
                  </a:extLst>
                </p:cNvPr>
                <p:cNvSpPr/>
                <p:nvPr/>
              </p:nvSpPr>
              <p:spPr>
                <a:xfrm>
                  <a:off x="11807772" y="2036889"/>
                  <a:ext cx="3079459"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Execution Engine (RDB)</a:t>
                  </a:r>
                  <a:endParaRPr lang="en-US" sz="3200" dirty="0"/>
                </a:p>
              </p:txBody>
            </p:sp>
          </p:grpSp>
          <p:sp>
            <p:nvSpPr>
              <p:cNvPr id="22" name="Rectangle 21">
                <a:extLst>
                  <a:ext uri="{FF2B5EF4-FFF2-40B4-BE49-F238E27FC236}">
                    <a16:creationId xmlns:a16="http://schemas.microsoft.com/office/drawing/2014/main" id="{552DFCEE-5008-4B52-8607-73B216A8B26E}"/>
                  </a:ext>
                </a:extLst>
              </p:cNvPr>
              <p:cNvSpPr/>
              <p:nvPr/>
            </p:nvSpPr>
            <p:spPr>
              <a:xfrm>
                <a:off x="14914848" y="1993452"/>
                <a:ext cx="2247003" cy="1570235"/>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Relational Datastore</a:t>
                </a:r>
                <a:endParaRPr lang="en-US" sz="3200" dirty="0"/>
              </a:p>
            </p:txBody>
          </p:sp>
          <p:sp>
            <p:nvSpPr>
              <p:cNvPr id="24" name="Flowchart: Document 23">
                <a:extLst>
                  <a:ext uri="{FF2B5EF4-FFF2-40B4-BE49-F238E27FC236}">
                    <a16:creationId xmlns:a16="http://schemas.microsoft.com/office/drawing/2014/main" id="{0F1C3ECE-311F-4F35-B1DD-7E7064D7AB18}"/>
                  </a:ext>
                </a:extLst>
              </p:cNvPr>
              <p:cNvSpPr/>
              <p:nvPr/>
            </p:nvSpPr>
            <p:spPr>
              <a:xfrm>
                <a:off x="33752" y="2136011"/>
                <a:ext cx="2247002" cy="1323764"/>
              </a:xfrm>
              <a:prstGeom prst="flowChartDocumen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T-SQL Query</a:t>
                </a:r>
                <a:endParaRPr lang="en-US" sz="3200" dirty="0"/>
              </a:p>
            </p:txBody>
          </p:sp>
        </p:grpSp>
        <p:cxnSp>
          <p:nvCxnSpPr>
            <p:cNvPr id="25" name="Straight Arrow Connector 24">
              <a:extLst>
                <a:ext uri="{FF2B5EF4-FFF2-40B4-BE49-F238E27FC236}">
                  <a16:creationId xmlns:a16="http://schemas.microsoft.com/office/drawing/2014/main" id="{8609078D-0A2E-4101-A475-3DA67449D22F}"/>
                </a:ext>
              </a:extLst>
            </p:cNvPr>
            <p:cNvCxnSpPr>
              <a:cxnSpLocks/>
              <a:endCxn id="8" idx="2"/>
            </p:cNvCxnSpPr>
            <p:nvPr/>
          </p:nvCxnSpPr>
          <p:spPr>
            <a:xfrm>
              <a:off x="2280754" y="2778569"/>
              <a:ext cx="419287" cy="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grpSp>
        <p:nvGrpSpPr>
          <p:cNvPr id="82" name="Group 81">
            <a:extLst>
              <a:ext uri="{FF2B5EF4-FFF2-40B4-BE49-F238E27FC236}">
                <a16:creationId xmlns:a16="http://schemas.microsoft.com/office/drawing/2014/main" id="{336CF2BF-566B-48B9-81FA-66BAD4CED9BC}"/>
              </a:ext>
            </a:extLst>
          </p:cNvPr>
          <p:cNvGrpSpPr/>
          <p:nvPr/>
        </p:nvGrpSpPr>
        <p:grpSpPr>
          <a:xfrm>
            <a:off x="20782" y="3600680"/>
            <a:ext cx="17128099" cy="1570238"/>
            <a:chOff x="20782" y="3746154"/>
            <a:chExt cx="17128099" cy="1570238"/>
          </a:xfrm>
        </p:grpSpPr>
        <p:cxnSp>
          <p:nvCxnSpPr>
            <p:cNvPr id="32" name="Straight Arrow Connector 31">
              <a:extLst>
                <a:ext uri="{FF2B5EF4-FFF2-40B4-BE49-F238E27FC236}">
                  <a16:creationId xmlns:a16="http://schemas.microsoft.com/office/drawing/2014/main" id="{431FF07E-F8AD-47BB-A5A2-EBBE3C8403FF}"/>
                </a:ext>
              </a:extLst>
            </p:cNvPr>
            <p:cNvCxnSpPr>
              <a:stCxn id="28" idx="6"/>
              <a:endCxn id="29" idx="2"/>
            </p:cNvCxnSpPr>
            <p:nvPr/>
          </p:nvCxnSpPr>
          <p:spPr>
            <a:xfrm flipV="1">
              <a:off x="4729585" y="4531273"/>
              <a:ext cx="334952" cy="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D06D5E56-F174-41D2-8A07-F4821F5BD237}"/>
                </a:ext>
              </a:extLst>
            </p:cNvPr>
            <p:cNvCxnSpPr>
              <a:cxnSpLocks/>
              <a:stCxn id="29" idx="6"/>
              <a:endCxn id="30" idx="2"/>
            </p:cNvCxnSpPr>
            <p:nvPr/>
          </p:nvCxnSpPr>
          <p:spPr>
            <a:xfrm>
              <a:off x="7881391" y="4531273"/>
              <a:ext cx="334953"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04B56A82-EC9C-401C-8034-B34753C6C9AD}"/>
                </a:ext>
              </a:extLst>
            </p:cNvPr>
            <p:cNvCxnSpPr>
              <a:cxnSpLocks/>
              <a:stCxn id="30" idx="6"/>
              <a:endCxn id="31" idx="2"/>
            </p:cNvCxnSpPr>
            <p:nvPr/>
          </p:nvCxnSpPr>
          <p:spPr>
            <a:xfrm>
              <a:off x="11224159" y="4531273"/>
              <a:ext cx="334952"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nvGrpSpPr>
            <p:cNvPr id="46" name="Group 45">
              <a:extLst>
                <a:ext uri="{FF2B5EF4-FFF2-40B4-BE49-F238E27FC236}">
                  <a16:creationId xmlns:a16="http://schemas.microsoft.com/office/drawing/2014/main" id="{BA33A8A8-D8DE-4FD9-B030-6492C8484ED4}"/>
                </a:ext>
              </a:extLst>
            </p:cNvPr>
            <p:cNvGrpSpPr/>
            <p:nvPr/>
          </p:nvGrpSpPr>
          <p:grpSpPr>
            <a:xfrm>
              <a:off x="20782" y="3746154"/>
              <a:ext cx="17128099" cy="1570238"/>
              <a:chOff x="0" y="3933192"/>
              <a:chExt cx="17128099" cy="1570238"/>
            </a:xfrm>
          </p:grpSpPr>
          <p:grpSp>
            <p:nvGrpSpPr>
              <p:cNvPr id="27" name="Group 26">
                <a:extLst>
                  <a:ext uri="{FF2B5EF4-FFF2-40B4-BE49-F238E27FC236}">
                    <a16:creationId xmlns:a16="http://schemas.microsoft.com/office/drawing/2014/main" id="{CBBD6DB0-6548-4312-8E24-BF12A292CA74}"/>
                  </a:ext>
                </a:extLst>
              </p:cNvPr>
              <p:cNvGrpSpPr/>
              <p:nvPr/>
            </p:nvGrpSpPr>
            <p:grpSpPr>
              <a:xfrm>
                <a:off x="2666289" y="3933192"/>
                <a:ext cx="11879855" cy="1570238"/>
                <a:chOff x="2724406" y="2036889"/>
                <a:chExt cx="12162825" cy="2005485"/>
              </a:xfrm>
            </p:grpSpPr>
            <p:sp>
              <p:nvSpPr>
                <p:cNvPr id="28" name="Oval 27">
                  <a:extLst>
                    <a:ext uri="{FF2B5EF4-FFF2-40B4-BE49-F238E27FC236}">
                      <a16:creationId xmlns:a16="http://schemas.microsoft.com/office/drawing/2014/main" id="{7B92150C-B559-4EB1-A171-DC2815F6DD10}"/>
                    </a:ext>
                  </a:extLst>
                </p:cNvPr>
                <p:cNvSpPr/>
                <p:nvPr/>
              </p:nvSpPr>
              <p:spPr>
                <a:xfrm>
                  <a:off x="2724406" y="2036890"/>
                  <a:ext cx="2091165"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Parser</a:t>
                  </a:r>
                  <a:endParaRPr lang="en-US" sz="3200" dirty="0"/>
                </a:p>
              </p:txBody>
            </p:sp>
            <p:sp>
              <p:nvSpPr>
                <p:cNvPr id="29" name="Oval 28">
                  <a:extLst>
                    <a:ext uri="{FF2B5EF4-FFF2-40B4-BE49-F238E27FC236}">
                      <a16:creationId xmlns:a16="http://schemas.microsoft.com/office/drawing/2014/main" id="{3CDC32EC-A0BC-4895-B334-079F0E12B860}"/>
                    </a:ext>
                  </a:extLst>
                </p:cNvPr>
                <p:cNvSpPr/>
                <p:nvPr/>
              </p:nvSpPr>
              <p:spPr>
                <a:xfrm>
                  <a:off x="5158502" y="2036889"/>
                  <a:ext cx="2883950"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Analyser</a:t>
                  </a:r>
                  <a:endParaRPr lang="en-US" sz="3200" dirty="0"/>
                </a:p>
              </p:txBody>
            </p:sp>
            <p:sp>
              <p:nvSpPr>
                <p:cNvPr id="30" name="Oval 29">
                  <a:extLst>
                    <a:ext uri="{FF2B5EF4-FFF2-40B4-BE49-F238E27FC236}">
                      <a16:creationId xmlns:a16="http://schemas.microsoft.com/office/drawing/2014/main" id="{E9FB623A-4F9A-4811-8482-BB00028C6A96}"/>
                    </a:ext>
                  </a:extLst>
                </p:cNvPr>
                <p:cNvSpPr/>
                <p:nvPr/>
              </p:nvSpPr>
              <p:spPr>
                <a:xfrm>
                  <a:off x="8385382" y="2036889"/>
                  <a:ext cx="3079459"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Optimizer (NGDB)</a:t>
                  </a:r>
                  <a:endParaRPr lang="en-US" sz="3200" dirty="0"/>
                </a:p>
              </p:txBody>
            </p:sp>
            <p:sp>
              <p:nvSpPr>
                <p:cNvPr id="31" name="Oval 30">
                  <a:extLst>
                    <a:ext uri="{FF2B5EF4-FFF2-40B4-BE49-F238E27FC236}">
                      <a16:creationId xmlns:a16="http://schemas.microsoft.com/office/drawing/2014/main" id="{3F220588-B3BA-4D12-AD86-D480AB348F6D}"/>
                    </a:ext>
                  </a:extLst>
                </p:cNvPr>
                <p:cNvSpPr/>
                <p:nvPr/>
              </p:nvSpPr>
              <p:spPr>
                <a:xfrm>
                  <a:off x="11807772" y="2036889"/>
                  <a:ext cx="3079459"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Execution Engine (NGDB)</a:t>
                  </a:r>
                  <a:endParaRPr lang="en-US" sz="3200" dirty="0"/>
                </a:p>
              </p:txBody>
            </p:sp>
          </p:grpSp>
          <p:sp>
            <p:nvSpPr>
              <p:cNvPr id="35" name="Rectangle 34">
                <a:extLst>
                  <a:ext uri="{FF2B5EF4-FFF2-40B4-BE49-F238E27FC236}">
                    <a16:creationId xmlns:a16="http://schemas.microsoft.com/office/drawing/2014/main" id="{AE4EA9F8-148E-47C4-B4B1-2DA430A64667}"/>
                  </a:ext>
                </a:extLst>
              </p:cNvPr>
              <p:cNvSpPr/>
              <p:nvPr/>
            </p:nvSpPr>
            <p:spPr>
              <a:xfrm>
                <a:off x="14881096" y="3933194"/>
                <a:ext cx="2247003" cy="1570235"/>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Neo4j Graph DB</a:t>
                </a:r>
                <a:endParaRPr lang="en-US" sz="3200" dirty="0"/>
              </a:p>
            </p:txBody>
          </p:sp>
          <p:sp>
            <p:nvSpPr>
              <p:cNvPr id="37" name="Flowchart: Document 36">
                <a:extLst>
                  <a:ext uri="{FF2B5EF4-FFF2-40B4-BE49-F238E27FC236}">
                    <a16:creationId xmlns:a16="http://schemas.microsoft.com/office/drawing/2014/main" id="{735A4A91-2E80-4F9E-9558-9CA82C3717F8}"/>
                  </a:ext>
                </a:extLst>
              </p:cNvPr>
              <p:cNvSpPr/>
              <p:nvPr/>
            </p:nvSpPr>
            <p:spPr>
              <a:xfrm>
                <a:off x="0" y="4075753"/>
                <a:ext cx="2247002" cy="1323764"/>
              </a:xfrm>
              <a:prstGeom prst="flowChartDocumen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Cypher Query</a:t>
                </a:r>
                <a:endParaRPr lang="en-US" sz="3200" dirty="0"/>
              </a:p>
            </p:txBody>
          </p:sp>
        </p:grpSp>
        <p:cxnSp>
          <p:nvCxnSpPr>
            <p:cNvPr id="38" name="Straight Arrow Connector 37">
              <a:extLst>
                <a:ext uri="{FF2B5EF4-FFF2-40B4-BE49-F238E27FC236}">
                  <a16:creationId xmlns:a16="http://schemas.microsoft.com/office/drawing/2014/main" id="{8807B8FA-4ADB-4B09-B5E5-ADD0900EA18A}"/>
                </a:ext>
              </a:extLst>
            </p:cNvPr>
            <p:cNvCxnSpPr>
              <a:cxnSpLocks/>
              <a:endCxn id="28" idx="2"/>
            </p:cNvCxnSpPr>
            <p:nvPr/>
          </p:nvCxnSpPr>
          <p:spPr>
            <a:xfrm>
              <a:off x="2267784" y="4531273"/>
              <a:ext cx="419287" cy="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05C54897-C2AE-4A14-AFED-E2C2ED327F72}"/>
                </a:ext>
              </a:extLst>
            </p:cNvPr>
            <p:cNvCxnSpPr>
              <a:cxnSpLocks/>
            </p:cNvCxnSpPr>
            <p:nvPr/>
          </p:nvCxnSpPr>
          <p:spPr>
            <a:xfrm>
              <a:off x="14579896" y="4531273"/>
              <a:ext cx="334952"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grpSp>
        <p:nvGrpSpPr>
          <p:cNvPr id="83" name="Group 82">
            <a:extLst>
              <a:ext uri="{FF2B5EF4-FFF2-40B4-BE49-F238E27FC236}">
                <a16:creationId xmlns:a16="http://schemas.microsoft.com/office/drawing/2014/main" id="{DBFCFAE1-2845-4065-9229-1BC8AFB28C97}"/>
              </a:ext>
            </a:extLst>
          </p:cNvPr>
          <p:cNvGrpSpPr/>
          <p:nvPr/>
        </p:nvGrpSpPr>
        <p:grpSpPr>
          <a:xfrm>
            <a:off x="58933" y="5360260"/>
            <a:ext cx="17128099" cy="1570238"/>
            <a:chOff x="58933" y="5505734"/>
            <a:chExt cx="17128099" cy="1570238"/>
          </a:xfrm>
        </p:grpSpPr>
        <p:cxnSp>
          <p:nvCxnSpPr>
            <p:cNvPr id="68" name="Straight Arrow Connector 67">
              <a:extLst>
                <a:ext uri="{FF2B5EF4-FFF2-40B4-BE49-F238E27FC236}">
                  <a16:creationId xmlns:a16="http://schemas.microsoft.com/office/drawing/2014/main" id="{DE242639-7DAB-4E7D-8F13-4ABE9E584402}"/>
                </a:ext>
              </a:extLst>
            </p:cNvPr>
            <p:cNvCxnSpPr>
              <a:stCxn id="75" idx="6"/>
              <a:endCxn id="76" idx="2"/>
            </p:cNvCxnSpPr>
            <p:nvPr/>
          </p:nvCxnSpPr>
          <p:spPr>
            <a:xfrm flipV="1">
              <a:off x="4767736" y="6290853"/>
              <a:ext cx="334952" cy="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23F177C1-206B-4163-A987-C8322143EDC9}"/>
                </a:ext>
              </a:extLst>
            </p:cNvPr>
            <p:cNvCxnSpPr>
              <a:cxnSpLocks/>
              <a:stCxn id="76" idx="6"/>
              <a:endCxn id="77" idx="2"/>
            </p:cNvCxnSpPr>
            <p:nvPr/>
          </p:nvCxnSpPr>
          <p:spPr>
            <a:xfrm>
              <a:off x="7919542" y="6290853"/>
              <a:ext cx="334953"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51457ED1-AC70-482D-94A7-98A47CD36CC7}"/>
                </a:ext>
              </a:extLst>
            </p:cNvPr>
            <p:cNvCxnSpPr>
              <a:cxnSpLocks/>
              <a:stCxn id="77" idx="6"/>
              <a:endCxn id="78" idx="2"/>
            </p:cNvCxnSpPr>
            <p:nvPr/>
          </p:nvCxnSpPr>
          <p:spPr>
            <a:xfrm>
              <a:off x="11262310" y="6290853"/>
              <a:ext cx="334952"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nvGrpSpPr>
            <p:cNvPr id="71" name="Group 70">
              <a:extLst>
                <a:ext uri="{FF2B5EF4-FFF2-40B4-BE49-F238E27FC236}">
                  <a16:creationId xmlns:a16="http://schemas.microsoft.com/office/drawing/2014/main" id="{74A07119-6563-42ED-8A3E-B3E58C1039B3}"/>
                </a:ext>
              </a:extLst>
            </p:cNvPr>
            <p:cNvGrpSpPr/>
            <p:nvPr/>
          </p:nvGrpSpPr>
          <p:grpSpPr>
            <a:xfrm>
              <a:off x="58933" y="5505734"/>
              <a:ext cx="17128099" cy="1570238"/>
              <a:chOff x="0" y="3933192"/>
              <a:chExt cx="17128099" cy="1570238"/>
            </a:xfrm>
          </p:grpSpPr>
          <p:grpSp>
            <p:nvGrpSpPr>
              <p:cNvPr id="72" name="Group 71">
                <a:extLst>
                  <a:ext uri="{FF2B5EF4-FFF2-40B4-BE49-F238E27FC236}">
                    <a16:creationId xmlns:a16="http://schemas.microsoft.com/office/drawing/2014/main" id="{AA9E1AD3-9247-47E5-9BE2-520306162CC1}"/>
                  </a:ext>
                </a:extLst>
              </p:cNvPr>
              <p:cNvGrpSpPr/>
              <p:nvPr/>
            </p:nvGrpSpPr>
            <p:grpSpPr>
              <a:xfrm>
                <a:off x="2666289" y="3933192"/>
                <a:ext cx="11879855" cy="1570238"/>
                <a:chOff x="2724406" y="2036889"/>
                <a:chExt cx="12162825" cy="2005485"/>
              </a:xfrm>
            </p:grpSpPr>
            <p:sp>
              <p:nvSpPr>
                <p:cNvPr id="75" name="Oval 74">
                  <a:extLst>
                    <a:ext uri="{FF2B5EF4-FFF2-40B4-BE49-F238E27FC236}">
                      <a16:creationId xmlns:a16="http://schemas.microsoft.com/office/drawing/2014/main" id="{9FABFB76-D9F2-4211-9779-55D5CC8C6652}"/>
                    </a:ext>
                  </a:extLst>
                </p:cNvPr>
                <p:cNvSpPr/>
                <p:nvPr/>
              </p:nvSpPr>
              <p:spPr>
                <a:xfrm>
                  <a:off x="2724406" y="2036890"/>
                  <a:ext cx="2091165"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Parser</a:t>
                  </a:r>
                  <a:endParaRPr lang="en-US" sz="3200" dirty="0"/>
                </a:p>
              </p:txBody>
            </p:sp>
            <p:sp>
              <p:nvSpPr>
                <p:cNvPr id="76" name="Oval 75">
                  <a:extLst>
                    <a:ext uri="{FF2B5EF4-FFF2-40B4-BE49-F238E27FC236}">
                      <a16:creationId xmlns:a16="http://schemas.microsoft.com/office/drawing/2014/main" id="{EF3EFD0C-28D2-42C0-BB17-C7C8B51F9FF1}"/>
                    </a:ext>
                  </a:extLst>
                </p:cNvPr>
                <p:cNvSpPr/>
                <p:nvPr/>
              </p:nvSpPr>
              <p:spPr>
                <a:xfrm>
                  <a:off x="5158502" y="2036889"/>
                  <a:ext cx="2883950"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Analyser</a:t>
                  </a:r>
                  <a:endParaRPr lang="en-US" sz="3200" dirty="0"/>
                </a:p>
              </p:txBody>
            </p:sp>
            <p:sp>
              <p:nvSpPr>
                <p:cNvPr id="77" name="Oval 76">
                  <a:extLst>
                    <a:ext uri="{FF2B5EF4-FFF2-40B4-BE49-F238E27FC236}">
                      <a16:creationId xmlns:a16="http://schemas.microsoft.com/office/drawing/2014/main" id="{0B7ED6DA-D95D-498F-B325-9AD0EBDD955B}"/>
                    </a:ext>
                  </a:extLst>
                </p:cNvPr>
                <p:cNvSpPr/>
                <p:nvPr/>
              </p:nvSpPr>
              <p:spPr>
                <a:xfrm>
                  <a:off x="8385382" y="2036889"/>
                  <a:ext cx="3079459"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Optimizer (NSDB)</a:t>
                  </a:r>
                  <a:endParaRPr lang="en-US" sz="3200" dirty="0"/>
                </a:p>
              </p:txBody>
            </p:sp>
            <p:sp>
              <p:nvSpPr>
                <p:cNvPr id="78" name="Oval 77">
                  <a:extLst>
                    <a:ext uri="{FF2B5EF4-FFF2-40B4-BE49-F238E27FC236}">
                      <a16:creationId xmlns:a16="http://schemas.microsoft.com/office/drawing/2014/main" id="{778CAEE8-C07F-4DDF-AD0B-B9264B52A24F}"/>
                    </a:ext>
                  </a:extLst>
                </p:cNvPr>
                <p:cNvSpPr/>
                <p:nvPr/>
              </p:nvSpPr>
              <p:spPr>
                <a:xfrm>
                  <a:off x="11807772" y="2036889"/>
                  <a:ext cx="3079459"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Execution Engine (NSDB)</a:t>
                  </a:r>
                  <a:endParaRPr lang="en-US" sz="3200" dirty="0"/>
                </a:p>
              </p:txBody>
            </p:sp>
          </p:grpSp>
          <p:sp>
            <p:nvSpPr>
              <p:cNvPr id="73" name="Rectangle 72">
                <a:extLst>
                  <a:ext uri="{FF2B5EF4-FFF2-40B4-BE49-F238E27FC236}">
                    <a16:creationId xmlns:a16="http://schemas.microsoft.com/office/drawing/2014/main" id="{7F53C98F-77AF-4E52-B92A-C5D0A83A18C3}"/>
                  </a:ext>
                </a:extLst>
              </p:cNvPr>
              <p:cNvSpPr/>
              <p:nvPr/>
            </p:nvSpPr>
            <p:spPr>
              <a:xfrm>
                <a:off x="14881096" y="3933194"/>
                <a:ext cx="2247003" cy="1570235"/>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No-SQL Datastore</a:t>
                </a:r>
                <a:endParaRPr lang="en-US" sz="3200" dirty="0"/>
              </a:p>
            </p:txBody>
          </p:sp>
          <p:sp>
            <p:nvSpPr>
              <p:cNvPr id="74" name="Flowchart: Document 73">
                <a:extLst>
                  <a:ext uri="{FF2B5EF4-FFF2-40B4-BE49-F238E27FC236}">
                    <a16:creationId xmlns:a16="http://schemas.microsoft.com/office/drawing/2014/main" id="{D656D2E7-DAD1-46C7-9FC0-A6C019C61254}"/>
                  </a:ext>
                </a:extLst>
              </p:cNvPr>
              <p:cNvSpPr/>
              <p:nvPr/>
            </p:nvSpPr>
            <p:spPr>
              <a:xfrm>
                <a:off x="0" y="4075753"/>
                <a:ext cx="2247002" cy="1323764"/>
              </a:xfrm>
              <a:prstGeom prst="flowChartDocumen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No-SQL Query</a:t>
                </a:r>
                <a:endParaRPr lang="en-US" sz="3200" dirty="0"/>
              </a:p>
            </p:txBody>
          </p:sp>
        </p:grpSp>
        <p:cxnSp>
          <p:nvCxnSpPr>
            <p:cNvPr id="79" name="Straight Arrow Connector 78">
              <a:extLst>
                <a:ext uri="{FF2B5EF4-FFF2-40B4-BE49-F238E27FC236}">
                  <a16:creationId xmlns:a16="http://schemas.microsoft.com/office/drawing/2014/main" id="{C179131E-FCF2-4A12-87B3-1C8284F72E5D}"/>
                </a:ext>
              </a:extLst>
            </p:cNvPr>
            <p:cNvCxnSpPr>
              <a:cxnSpLocks/>
              <a:endCxn id="75" idx="2"/>
            </p:cNvCxnSpPr>
            <p:nvPr/>
          </p:nvCxnSpPr>
          <p:spPr>
            <a:xfrm>
              <a:off x="2305935" y="6290853"/>
              <a:ext cx="419287" cy="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8EA6912C-6771-4173-A597-3334349528CF}"/>
                </a:ext>
              </a:extLst>
            </p:cNvPr>
            <p:cNvCxnSpPr>
              <a:cxnSpLocks/>
            </p:cNvCxnSpPr>
            <p:nvPr/>
          </p:nvCxnSpPr>
          <p:spPr>
            <a:xfrm>
              <a:off x="14618047" y="6290853"/>
              <a:ext cx="334952"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2982924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2"/>
                                        </p:tgtEl>
                                        <p:attrNameLst>
                                          <p:attrName>style.visibility</p:attrName>
                                        </p:attrNameLst>
                                      </p:cBhvr>
                                      <p:to>
                                        <p:strVal val="visible"/>
                                      </p:to>
                                    </p:set>
                                    <p:anim calcmode="lin" valueType="num">
                                      <p:cBhvr additive="base">
                                        <p:cTn id="7" dur="500" fill="hold"/>
                                        <p:tgtEl>
                                          <p:spTgt spid="82"/>
                                        </p:tgtEl>
                                        <p:attrNameLst>
                                          <p:attrName>ppt_x</p:attrName>
                                        </p:attrNameLst>
                                      </p:cBhvr>
                                      <p:tavLst>
                                        <p:tav tm="0">
                                          <p:val>
                                            <p:strVal val="#ppt_x"/>
                                          </p:val>
                                        </p:tav>
                                        <p:tav tm="100000">
                                          <p:val>
                                            <p:strVal val="#ppt_x"/>
                                          </p:val>
                                        </p:tav>
                                      </p:tavLst>
                                    </p:anim>
                                    <p:anim calcmode="lin" valueType="num">
                                      <p:cBhvr additive="base">
                                        <p:cTn id="8" dur="500" fill="hold"/>
                                        <p:tgtEl>
                                          <p:spTgt spid="8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3"/>
                                        </p:tgtEl>
                                        <p:attrNameLst>
                                          <p:attrName>style.visibility</p:attrName>
                                        </p:attrNameLst>
                                      </p:cBhvr>
                                      <p:to>
                                        <p:strVal val="visible"/>
                                      </p:to>
                                    </p:set>
                                    <p:anim calcmode="lin" valueType="num">
                                      <p:cBhvr additive="base">
                                        <p:cTn id="13" dur="500" fill="hold"/>
                                        <p:tgtEl>
                                          <p:spTgt spid="83"/>
                                        </p:tgtEl>
                                        <p:attrNameLst>
                                          <p:attrName>ppt_x</p:attrName>
                                        </p:attrNameLst>
                                      </p:cBhvr>
                                      <p:tavLst>
                                        <p:tav tm="0">
                                          <p:val>
                                            <p:strVal val="#ppt_x"/>
                                          </p:val>
                                        </p:tav>
                                        <p:tav tm="100000">
                                          <p:val>
                                            <p:strVal val="#ppt_x"/>
                                          </p:val>
                                        </p:tav>
                                      </p:tavLst>
                                    </p:anim>
                                    <p:anim calcmode="lin" valueType="num">
                                      <p:cBhvr additive="base">
                                        <p:cTn id="14" dur="500" fill="hold"/>
                                        <p:tgtEl>
                                          <p:spTgt spid="8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94D1F0A-74F3-43C7-88BD-301EB2050EDF}"/>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790794" y="1290497"/>
            <a:ext cx="11312670" cy="7529654"/>
          </a:xfrm>
          <a:prstGeom prst="rect">
            <a:avLst/>
          </a:prstGeom>
        </p:spPr>
      </p:pic>
      <p:sp>
        <p:nvSpPr>
          <p:cNvPr id="2" name="Title 1">
            <a:extLst>
              <a:ext uri="{FF2B5EF4-FFF2-40B4-BE49-F238E27FC236}">
                <a16:creationId xmlns:a16="http://schemas.microsoft.com/office/drawing/2014/main" id="{DF51C7CD-07EA-485C-A24B-0D1A4D0AD10A}"/>
              </a:ext>
            </a:extLst>
          </p:cNvPr>
          <p:cNvSpPr>
            <a:spLocks noGrp="1"/>
          </p:cNvSpPr>
          <p:nvPr>
            <p:ph type="title"/>
          </p:nvPr>
        </p:nvSpPr>
        <p:spPr/>
        <p:txBody>
          <a:bodyPr/>
          <a:lstStyle/>
          <a:p>
            <a:r>
              <a:rPr lang="en-CA" dirty="0"/>
              <a:t>Generic Parsing and Processing (repeat)</a:t>
            </a:r>
            <a:endParaRPr lang="en-US" dirty="0"/>
          </a:p>
        </p:txBody>
      </p:sp>
      <p:sp>
        <p:nvSpPr>
          <p:cNvPr id="4" name="Date Placeholder 3">
            <a:extLst>
              <a:ext uri="{FF2B5EF4-FFF2-40B4-BE49-F238E27FC236}">
                <a16:creationId xmlns:a16="http://schemas.microsoft.com/office/drawing/2014/main" id="{6FD7DB64-12D1-4F02-B6D4-B5A70AEEF112}"/>
              </a:ext>
            </a:extLst>
          </p:cNvPr>
          <p:cNvSpPr>
            <a:spLocks noGrp="1"/>
          </p:cNvSpPr>
          <p:nvPr>
            <p:ph type="dt" sz="half" idx="10"/>
          </p:nvPr>
        </p:nvSpPr>
        <p:spPr/>
        <p:txBody>
          <a:bodyPr/>
          <a:lstStyle/>
          <a:p>
            <a:fld id="{D3FBCB45-4247-4059-9ECB-86F65232D4D2}" type="datetime1">
              <a:rPr lang="en-CA" smtClean="0"/>
              <a:t>2019-03-30</a:t>
            </a:fld>
            <a:endParaRPr lang="en-CA" dirty="0"/>
          </a:p>
        </p:txBody>
      </p:sp>
      <p:sp>
        <p:nvSpPr>
          <p:cNvPr id="3" name="Rectangle 2">
            <a:extLst>
              <a:ext uri="{FF2B5EF4-FFF2-40B4-BE49-F238E27FC236}">
                <a16:creationId xmlns:a16="http://schemas.microsoft.com/office/drawing/2014/main" id="{41140323-C0EB-4577-8439-9A17D2D02F0C}"/>
              </a:ext>
            </a:extLst>
          </p:cNvPr>
          <p:cNvSpPr/>
          <p:nvPr/>
        </p:nvSpPr>
        <p:spPr>
          <a:xfrm>
            <a:off x="2944018" y="2668083"/>
            <a:ext cx="9582664" cy="533400"/>
          </a:xfrm>
          <a:prstGeom prst="rect">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408A9733-2E52-4745-BC48-FD3795CDB4B9}"/>
              </a:ext>
            </a:extLst>
          </p:cNvPr>
          <p:cNvSpPr/>
          <p:nvPr/>
        </p:nvSpPr>
        <p:spPr>
          <a:xfrm>
            <a:off x="2944018" y="3569250"/>
            <a:ext cx="9582663" cy="533400"/>
          </a:xfrm>
          <a:prstGeom prst="rect">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9D12D1CE-E957-4E65-ADCC-C250818AA5DB}"/>
              </a:ext>
            </a:extLst>
          </p:cNvPr>
          <p:cNvSpPr txBox="1"/>
          <p:nvPr/>
        </p:nvSpPr>
        <p:spPr>
          <a:xfrm>
            <a:off x="2944018" y="8158006"/>
            <a:ext cx="8005922" cy="523220"/>
          </a:xfrm>
          <a:prstGeom prst="rect">
            <a:avLst/>
          </a:prstGeom>
          <a:noFill/>
        </p:spPr>
        <p:txBody>
          <a:bodyPr wrap="square" rtlCol="0">
            <a:spAutoFit/>
          </a:bodyPr>
          <a:lstStyle/>
          <a:p>
            <a:pPr marL="285750" indent="-285750">
              <a:buFont typeface="Arial" panose="020B0604020202020204" pitchFamily="34" charset="0"/>
              <a:buChar char="•"/>
            </a:pPr>
            <a:r>
              <a:rPr lang="en-CA" sz="2800" dirty="0">
                <a:solidFill>
                  <a:schemeClr val="bg1">
                    <a:lumMod val="50000"/>
                  </a:schemeClr>
                </a:solidFill>
              </a:rPr>
              <a:t>Declarative language – not a Functional language</a:t>
            </a:r>
            <a:endParaRPr lang="en-US" sz="2800" dirty="0">
              <a:solidFill>
                <a:schemeClr val="bg1">
                  <a:lumMod val="50000"/>
                </a:schemeClr>
              </a:solidFill>
            </a:endParaRPr>
          </a:p>
        </p:txBody>
      </p:sp>
      <p:sp>
        <p:nvSpPr>
          <p:cNvPr id="14" name="Rectangle 13">
            <a:extLst>
              <a:ext uri="{FF2B5EF4-FFF2-40B4-BE49-F238E27FC236}">
                <a16:creationId xmlns:a16="http://schemas.microsoft.com/office/drawing/2014/main" id="{17F464E7-3BD7-457C-AFFB-4279301305B6}"/>
              </a:ext>
            </a:extLst>
          </p:cNvPr>
          <p:cNvSpPr/>
          <p:nvPr/>
        </p:nvSpPr>
        <p:spPr>
          <a:xfrm>
            <a:off x="2944017" y="8132748"/>
            <a:ext cx="9582663" cy="533400"/>
          </a:xfrm>
          <a:prstGeom prst="rect">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Footer Placeholder 3">
            <a:extLst>
              <a:ext uri="{FF2B5EF4-FFF2-40B4-BE49-F238E27FC236}">
                <a16:creationId xmlns:a16="http://schemas.microsoft.com/office/drawing/2014/main" id="{E00E5AC9-C1E3-45A9-95AB-70E00FE70717}"/>
              </a:ext>
            </a:extLst>
          </p:cNvPr>
          <p:cNvSpPr>
            <a:spLocks noGrp="1"/>
          </p:cNvSpPr>
          <p:nvPr>
            <p:ph type="ftr" sz="quarter" idx="11"/>
          </p:nvPr>
        </p:nvSpPr>
        <p:spPr>
          <a:xfrm>
            <a:off x="2057349" y="9019515"/>
            <a:ext cx="8233240" cy="435247"/>
          </a:xfrm>
        </p:spPr>
        <p:txBody>
          <a:bodyPr/>
          <a:lstStyle>
            <a:lvl1pPr>
              <a:defRPr>
                <a:solidFill>
                  <a:schemeClr val="bg1"/>
                </a:solidFill>
              </a:defRPr>
            </a:lvl1pPr>
          </a:lstStyle>
          <a:p>
            <a:r>
              <a:rPr lang="en-US" dirty="0"/>
              <a:t>Hyperonomy Universal Decentralized Identifier URI Specification (did-</a:t>
            </a:r>
            <a:r>
              <a:rPr lang="en-US" dirty="0" err="1"/>
              <a:t>uri</a:t>
            </a:r>
            <a:r>
              <a:rPr lang="en-US" dirty="0"/>
              <a:t>-spec)</a:t>
            </a:r>
            <a:endParaRPr lang="en-CA" dirty="0"/>
          </a:p>
        </p:txBody>
      </p:sp>
      <p:sp>
        <p:nvSpPr>
          <p:cNvPr id="5" name="Slide Number Placeholder 4">
            <a:extLst>
              <a:ext uri="{FF2B5EF4-FFF2-40B4-BE49-F238E27FC236}">
                <a16:creationId xmlns:a16="http://schemas.microsoft.com/office/drawing/2014/main" id="{6D1D1CE1-1684-42D3-98B8-A2EA2B46B9A2}"/>
              </a:ext>
            </a:extLst>
          </p:cNvPr>
          <p:cNvSpPr>
            <a:spLocks noGrp="1"/>
          </p:cNvSpPr>
          <p:nvPr>
            <p:ph type="sldNum" sz="quarter" idx="12"/>
          </p:nvPr>
        </p:nvSpPr>
        <p:spPr/>
        <p:txBody>
          <a:bodyPr/>
          <a:lstStyle/>
          <a:p>
            <a:pPr algn="l"/>
            <a:fld id="{0B5C67D1-9F66-4BC1-9BEC-73C07D7C9B6B}" type="slidenum">
              <a:rPr lang="en-US" smtClean="0"/>
              <a:pPr algn="l"/>
              <a:t>32</a:t>
            </a:fld>
            <a:endParaRPr lang="en-US" dirty="0"/>
          </a:p>
        </p:txBody>
      </p:sp>
    </p:spTree>
    <p:custDataLst>
      <p:tags r:id="rId1"/>
    </p:custDataLst>
    <p:extLst>
      <p:ext uri="{BB962C8B-B14F-4D97-AF65-F5344CB8AC3E}">
        <p14:creationId xmlns:p14="http://schemas.microsoft.com/office/powerpoint/2010/main" val="1493803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500" fill="hold"/>
                                        <p:tgtEl>
                                          <p:spTgt spid="14"/>
                                        </p:tgtEl>
                                        <p:attrNameLst>
                                          <p:attrName>ppt_x</p:attrName>
                                        </p:attrNameLst>
                                      </p:cBhvr>
                                      <p:tavLst>
                                        <p:tav tm="0">
                                          <p:val>
                                            <p:strVal val="#ppt_x"/>
                                          </p:val>
                                        </p:tav>
                                        <p:tav tm="100000">
                                          <p:val>
                                            <p:strVal val="#ppt_x"/>
                                          </p:val>
                                        </p:tav>
                                      </p:tavLst>
                                    </p:anim>
                                    <p:anim calcmode="lin" valueType="num">
                                      <p:cBhvr additive="base">
                                        <p:cTn id="14"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4"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0D35969-81A8-4444-B4BC-5F4D8F234023}"/>
              </a:ext>
            </a:extLst>
          </p:cNvPr>
          <p:cNvSpPr>
            <a:spLocks noGrp="1"/>
          </p:cNvSpPr>
          <p:nvPr>
            <p:ph type="title"/>
          </p:nvPr>
        </p:nvSpPr>
        <p:spPr/>
        <p:txBody>
          <a:bodyPr>
            <a:normAutofit/>
          </a:bodyPr>
          <a:lstStyle/>
          <a:p>
            <a:r>
              <a:rPr lang="en-CA" dirty="0">
                <a:solidFill>
                  <a:srgbClr val="1D326D"/>
                </a:solidFill>
              </a:rPr>
              <a:t>Generic Parsing and Processing (2/2)</a:t>
            </a:r>
            <a:br>
              <a:rPr lang="en-CA" dirty="0">
                <a:solidFill>
                  <a:srgbClr val="1D326D"/>
                </a:solidFill>
              </a:rPr>
            </a:br>
            <a:r>
              <a:rPr lang="en-CA" sz="3600" cap="none" dirty="0">
                <a:solidFill>
                  <a:srgbClr val="1D326D"/>
                </a:solidFill>
                <a:latin typeface="Consolas" panose="020B0609020204030204" pitchFamily="49" charset="0"/>
              </a:rPr>
              <a:t>did-</a:t>
            </a:r>
            <a:r>
              <a:rPr lang="en-CA" sz="3600" cap="none" dirty="0" err="1">
                <a:solidFill>
                  <a:srgbClr val="1D326D"/>
                </a:solidFill>
                <a:latin typeface="Consolas" panose="020B0609020204030204" pitchFamily="49" charset="0"/>
              </a:rPr>
              <a:t>uri</a:t>
            </a:r>
            <a:r>
              <a:rPr lang="en-CA" sz="3600" dirty="0">
                <a:solidFill>
                  <a:srgbClr val="1D326D"/>
                </a:solidFill>
                <a:latin typeface="Consolas" panose="020B0609020204030204" pitchFamily="49" charset="0"/>
              </a:rPr>
              <a:t> </a:t>
            </a:r>
            <a:r>
              <a:rPr lang="en-CA" sz="3600" dirty="0">
                <a:solidFill>
                  <a:srgbClr val="1D326D"/>
                </a:solidFill>
              </a:rPr>
              <a:t>Scenarios</a:t>
            </a:r>
            <a:endParaRPr lang="en-US" sz="3600" dirty="0">
              <a:solidFill>
                <a:srgbClr val="1D326D"/>
              </a:solidFill>
            </a:endParaRPr>
          </a:p>
        </p:txBody>
      </p:sp>
      <p:sp>
        <p:nvSpPr>
          <p:cNvPr id="5" name="Footer Placeholder 4">
            <a:extLst>
              <a:ext uri="{FF2B5EF4-FFF2-40B4-BE49-F238E27FC236}">
                <a16:creationId xmlns:a16="http://schemas.microsoft.com/office/drawing/2014/main" id="{FB34BF3C-AD5E-483E-9713-46E24DA5D61F}"/>
              </a:ext>
            </a:extLst>
          </p:cNvPr>
          <p:cNvSpPr>
            <a:spLocks noGrp="1"/>
          </p:cNvSpPr>
          <p:nvPr>
            <p:ph type="ftr" sz="quarter" idx="11"/>
          </p:nvPr>
        </p:nvSpPr>
        <p:spPr>
          <a:xfrm>
            <a:off x="2137355" y="9090508"/>
            <a:ext cx="12268251" cy="449530"/>
          </a:xfrm>
        </p:spPr>
        <p:txBody>
          <a:bodyPr/>
          <a:lstStyle/>
          <a:p>
            <a:r>
              <a:rPr lang="en-CA" sz="2800" dirty="0"/>
              <a:t>* Makes false assumption that each Agent message has a `did` associated with it.</a:t>
            </a:r>
          </a:p>
        </p:txBody>
      </p:sp>
      <p:grpSp>
        <p:nvGrpSpPr>
          <p:cNvPr id="53" name="Group 52">
            <a:extLst>
              <a:ext uri="{FF2B5EF4-FFF2-40B4-BE49-F238E27FC236}">
                <a16:creationId xmlns:a16="http://schemas.microsoft.com/office/drawing/2014/main" id="{46BE77FF-9653-4C58-AFBF-97158A084E00}"/>
              </a:ext>
            </a:extLst>
          </p:cNvPr>
          <p:cNvGrpSpPr/>
          <p:nvPr/>
        </p:nvGrpSpPr>
        <p:grpSpPr>
          <a:xfrm>
            <a:off x="79650" y="1848756"/>
            <a:ext cx="17128099" cy="1570238"/>
            <a:chOff x="0" y="5769020"/>
            <a:chExt cx="17128099" cy="1570238"/>
          </a:xfrm>
        </p:grpSpPr>
        <p:cxnSp>
          <p:nvCxnSpPr>
            <p:cNvPr id="36" name="Straight Arrow Connector 35">
              <a:extLst>
                <a:ext uri="{FF2B5EF4-FFF2-40B4-BE49-F238E27FC236}">
                  <a16:creationId xmlns:a16="http://schemas.microsoft.com/office/drawing/2014/main" id="{2FAC9329-72E9-4D30-9DA9-CE41CE4600F7}"/>
                </a:ext>
              </a:extLst>
            </p:cNvPr>
            <p:cNvCxnSpPr>
              <a:cxnSpLocks/>
            </p:cNvCxnSpPr>
            <p:nvPr/>
          </p:nvCxnSpPr>
          <p:spPr>
            <a:xfrm>
              <a:off x="14579896" y="6525131"/>
              <a:ext cx="334952"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nvGrpSpPr>
            <p:cNvPr id="39" name="Group 38">
              <a:extLst>
                <a:ext uri="{FF2B5EF4-FFF2-40B4-BE49-F238E27FC236}">
                  <a16:creationId xmlns:a16="http://schemas.microsoft.com/office/drawing/2014/main" id="{197468FA-BD99-4492-83A7-4C20913C46E1}"/>
                </a:ext>
              </a:extLst>
            </p:cNvPr>
            <p:cNvGrpSpPr/>
            <p:nvPr/>
          </p:nvGrpSpPr>
          <p:grpSpPr>
            <a:xfrm>
              <a:off x="2666289" y="5769020"/>
              <a:ext cx="11879855" cy="1570238"/>
              <a:chOff x="2724406" y="2036889"/>
              <a:chExt cx="12162825" cy="2005485"/>
            </a:xfrm>
          </p:grpSpPr>
          <p:sp>
            <p:nvSpPr>
              <p:cNvPr id="40" name="Oval 39">
                <a:extLst>
                  <a:ext uri="{FF2B5EF4-FFF2-40B4-BE49-F238E27FC236}">
                    <a16:creationId xmlns:a16="http://schemas.microsoft.com/office/drawing/2014/main" id="{281EEDF1-3003-43F2-B870-5D49C5883D3A}"/>
                  </a:ext>
                </a:extLst>
              </p:cNvPr>
              <p:cNvSpPr/>
              <p:nvPr/>
            </p:nvSpPr>
            <p:spPr>
              <a:xfrm>
                <a:off x="2724406" y="2036890"/>
                <a:ext cx="2091165"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Parser</a:t>
                </a:r>
                <a:endParaRPr lang="en-US" sz="3200" dirty="0"/>
              </a:p>
            </p:txBody>
          </p:sp>
          <p:sp>
            <p:nvSpPr>
              <p:cNvPr id="41" name="Oval 40">
                <a:extLst>
                  <a:ext uri="{FF2B5EF4-FFF2-40B4-BE49-F238E27FC236}">
                    <a16:creationId xmlns:a16="http://schemas.microsoft.com/office/drawing/2014/main" id="{8C45B773-25F8-4570-AEC4-070E20A7AA4D}"/>
                  </a:ext>
                </a:extLst>
              </p:cNvPr>
              <p:cNvSpPr/>
              <p:nvPr/>
            </p:nvSpPr>
            <p:spPr>
              <a:xfrm>
                <a:off x="5158502" y="2036889"/>
                <a:ext cx="2883950"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Analyser</a:t>
                </a:r>
              </a:p>
            </p:txBody>
          </p:sp>
          <p:sp>
            <p:nvSpPr>
              <p:cNvPr id="42" name="Oval 41">
                <a:extLst>
                  <a:ext uri="{FF2B5EF4-FFF2-40B4-BE49-F238E27FC236}">
                    <a16:creationId xmlns:a16="http://schemas.microsoft.com/office/drawing/2014/main" id="{40C00ADD-844B-436F-95F3-73270A5CA517}"/>
                  </a:ext>
                </a:extLst>
              </p:cNvPr>
              <p:cNvSpPr/>
              <p:nvPr/>
            </p:nvSpPr>
            <p:spPr>
              <a:xfrm>
                <a:off x="8385382" y="2036889"/>
                <a:ext cx="3079459"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Optimizer</a:t>
                </a:r>
                <a:r>
                  <a:rPr lang="en-US" sz="3200" dirty="0"/>
                  <a:t> (VDR)</a:t>
                </a:r>
                <a:endParaRPr lang="en-CA" sz="3200" dirty="0"/>
              </a:p>
            </p:txBody>
          </p:sp>
          <p:sp>
            <p:nvSpPr>
              <p:cNvPr id="43" name="Oval 42">
                <a:extLst>
                  <a:ext uri="{FF2B5EF4-FFF2-40B4-BE49-F238E27FC236}">
                    <a16:creationId xmlns:a16="http://schemas.microsoft.com/office/drawing/2014/main" id="{C0BA5795-37FA-4C08-BA99-186D3D122DF0}"/>
                  </a:ext>
                </a:extLst>
              </p:cNvPr>
              <p:cNvSpPr/>
              <p:nvPr/>
            </p:nvSpPr>
            <p:spPr>
              <a:xfrm>
                <a:off x="11807772" y="2036889"/>
                <a:ext cx="3079459"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Execution Engine (VDR)</a:t>
                </a:r>
                <a:endParaRPr lang="en-US" sz="3200" dirty="0"/>
              </a:p>
            </p:txBody>
          </p:sp>
        </p:grpSp>
        <p:sp>
          <p:nvSpPr>
            <p:cNvPr id="44" name="Rectangle 43">
              <a:extLst>
                <a:ext uri="{FF2B5EF4-FFF2-40B4-BE49-F238E27FC236}">
                  <a16:creationId xmlns:a16="http://schemas.microsoft.com/office/drawing/2014/main" id="{34D223E1-6EAA-44DB-8830-665744F9F5D8}"/>
                </a:ext>
              </a:extLst>
            </p:cNvPr>
            <p:cNvSpPr/>
            <p:nvPr/>
          </p:nvSpPr>
          <p:spPr>
            <a:xfrm>
              <a:off x="14881096" y="5769022"/>
              <a:ext cx="2247003" cy="1570235"/>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Verifiable Data Registry</a:t>
              </a:r>
              <a:endParaRPr lang="en-US" sz="3200" dirty="0"/>
            </a:p>
          </p:txBody>
        </p:sp>
        <p:sp>
          <p:nvSpPr>
            <p:cNvPr id="45" name="Flowchart: Document 44">
              <a:extLst>
                <a:ext uri="{FF2B5EF4-FFF2-40B4-BE49-F238E27FC236}">
                  <a16:creationId xmlns:a16="http://schemas.microsoft.com/office/drawing/2014/main" id="{B13F6AD9-FB9A-4DBF-A88A-F5E8EEA77B87}"/>
                </a:ext>
              </a:extLst>
            </p:cNvPr>
            <p:cNvSpPr/>
            <p:nvPr/>
          </p:nvSpPr>
          <p:spPr>
            <a:xfrm>
              <a:off x="0" y="5911581"/>
              <a:ext cx="2247002" cy="1323764"/>
            </a:xfrm>
            <a:prstGeom prst="flowChartDocumen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latin typeface="Consolas" panose="020B0609020204030204" pitchFamily="49" charset="0"/>
                </a:rPr>
                <a:t>did-</a:t>
              </a:r>
              <a:r>
                <a:rPr lang="en-CA" sz="3200" dirty="0" err="1">
                  <a:latin typeface="Consolas" panose="020B0609020204030204" pitchFamily="49" charset="0"/>
                </a:rPr>
                <a:t>uri</a:t>
              </a:r>
              <a:endParaRPr lang="en-US" sz="3200" dirty="0">
                <a:latin typeface="Consolas" panose="020B0609020204030204" pitchFamily="49" charset="0"/>
              </a:endParaRPr>
            </a:p>
          </p:txBody>
        </p:sp>
        <p:cxnSp>
          <p:nvCxnSpPr>
            <p:cNvPr id="48" name="Straight Arrow Connector 47">
              <a:extLst>
                <a:ext uri="{FF2B5EF4-FFF2-40B4-BE49-F238E27FC236}">
                  <a16:creationId xmlns:a16="http://schemas.microsoft.com/office/drawing/2014/main" id="{AC44760E-3497-4DD4-81AA-9D9F62CF6A0F}"/>
                </a:ext>
              </a:extLst>
            </p:cNvPr>
            <p:cNvCxnSpPr/>
            <p:nvPr/>
          </p:nvCxnSpPr>
          <p:spPr>
            <a:xfrm flipV="1">
              <a:off x="4708803" y="6525131"/>
              <a:ext cx="334952" cy="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D08B49D0-5E9C-42DA-8E6B-7CF65432FF41}"/>
                </a:ext>
              </a:extLst>
            </p:cNvPr>
            <p:cNvCxnSpPr>
              <a:cxnSpLocks/>
            </p:cNvCxnSpPr>
            <p:nvPr/>
          </p:nvCxnSpPr>
          <p:spPr>
            <a:xfrm>
              <a:off x="7860609" y="6525131"/>
              <a:ext cx="334953"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07C6C3B7-3220-400D-AA9F-378C15872860}"/>
                </a:ext>
              </a:extLst>
            </p:cNvPr>
            <p:cNvCxnSpPr>
              <a:cxnSpLocks/>
            </p:cNvCxnSpPr>
            <p:nvPr/>
          </p:nvCxnSpPr>
          <p:spPr>
            <a:xfrm>
              <a:off x="11203377" y="6525131"/>
              <a:ext cx="334952"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1950D008-88D6-40A8-8919-CEF2F3B5EBE7}"/>
                </a:ext>
              </a:extLst>
            </p:cNvPr>
            <p:cNvCxnSpPr>
              <a:cxnSpLocks/>
            </p:cNvCxnSpPr>
            <p:nvPr/>
          </p:nvCxnSpPr>
          <p:spPr>
            <a:xfrm>
              <a:off x="2247002" y="6525131"/>
              <a:ext cx="419287" cy="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grpSp>
        <p:nvGrpSpPr>
          <p:cNvPr id="54" name="Group 53">
            <a:extLst>
              <a:ext uri="{FF2B5EF4-FFF2-40B4-BE49-F238E27FC236}">
                <a16:creationId xmlns:a16="http://schemas.microsoft.com/office/drawing/2014/main" id="{41C3D81F-4775-4C0C-98AB-F27689A3AE3D}"/>
              </a:ext>
            </a:extLst>
          </p:cNvPr>
          <p:cNvGrpSpPr/>
          <p:nvPr/>
        </p:nvGrpSpPr>
        <p:grpSpPr>
          <a:xfrm>
            <a:off x="79650" y="3593229"/>
            <a:ext cx="17128099" cy="1570238"/>
            <a:chOff x="0" y="5769020"/>
            <a:chExt cx="17128099" cy="1570238"/>
          </a:xfrm>
        </p:grpSpPr>
        <p:cxnSp>
          <p:nvCxnSpPr>
            <p:cNvPr id="55" name="Straight Arrow Connector 54">
              <a:extLst>
                <a:ext uri="{FF2B5EF4-FFF2-40B4-BE49-F238E27FC236}">
                  <a16:creationId xmlns:a16="http://schemas.microsoft.com/office/drawing/2014/main" id="{1D037377-BE11-4E6A-9741-B9DD4E83D04E}"/>
                </a:ext>
              </a:extLst>
            </p:cNvPr>
            <p:cNvCxnSpPr>
              <a:cxnSpLocks/>
            </p:cNvCxnSpPr>
            <p:nvPr/>
          </p:nvCxnSpPr>
          <p:spPr>
            <a:xfrm>
              <a:off x="14579896" y="6525131"/>
              <a:ext cx="334952"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nvGrpSpPr>
            <p:cNvPr id="56" name="Group 55">
              <a:extLst>
                <a:ext uri="{FF2B5EF4-FFF2-40B4-BE49-F238E27FC236}">
                  <a16:creationId xmlns:a16="http://schemas.microsoft.com/office/drawing/2014/main" id="{08450033-CF34-4F73-8F7D-E293AC7044F7}"/>
                </a:ext>
              </a:extLst>
            </p:cNvPr>
            <p:cNvGrpSpPr/>
            <p:nvPr/>
          </p:nvGrpSpPr>
          <p:grpSpPr>
            <a:xfrm>
              <a:off x="2666289" y="5769020"/>
              <a:ext cx="11879855" cy="1570238"/>
              <a:chOff x="2724406" y="2036889"/>
              <a:chExt cx="12162825" cy="2005485"/>
            </a:xfrm>
          </p:grpSpPr>
          <p:sp>
            <p:nvSpPr>
              <p:cNvPr id="63" name="Oval 62">
                <a:extLst>
                  <a:ext uri="{FF2B5EF4-FFF2-40B4-BE49-F238E27FC236}">
                    <a16:creationId xmlns:a16="http://schemas.microsoft.com/office/drawing/2014/main" id="{6E6214A5-7BCC-40B2-ABD6-CD9DC70B9B46}"/>
                  </a:ext>
                </a:extLst>
              </p:cNvPr>
              <p:cNvSpPr/>
              <p:nvPr/>
            </p:nvSpPr>
            <p:spPr>
              <a:xfrm>
                <a:off x="2724406" y="2036890"/>
                <a:ext cx="2091165"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Parser</a:t>
                </a:r>
                <a:endParaRPr lang="en-US" sz="3200" dirty="0"/>
              </a:p>
            </p:txBody>
          </p:sp>
          <p:sp>
            <p:nvSpPr>
              <p:cNvPr id="64" name="Oval 63">
                <a:extLst>
                  <a:ext uri="{FF2B5EF4-FFF2-40B4-BE49-F238E27FC236}">
                    <a16:creationId xmlns:a16="http://schemas.microsoft.com/office/drawing/2014/main" id="{42929443-69E9-4D08-88F8-3D97932AE35E}"/>
                  </a:ext>
                </a:extLst>
              </p:cNvPr>
              <p:cNvSpPr/>
              <p:nvPr/>
            </p:nvSpPr>
            <p:spPr>
              <a:xfrm>
                <a:off x="5158502" y="2036889"/>
                <a:ext cx="2883950"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Analyser</a:t>
                </a:r>
                <a:endParaRPr lang="en-US" sz="3200" dirty="0"/>
              </a:p>
            </p:txBody>
          </p:sp>
          <p:sp>
            <p:nvSpPr>
              <p:cNvPr id="65" name="Oval 64">
                <a:extLst>
                  <a:ext uri="{FF2B5EF4-FFF2-40B4-BE49-F238E27FC236}">
                    <a16:creationId xmlns:a16="http://schemas.microsoft.com/office/drawing/2014/main" id="{B1234F0B-643B-41D9-99B3-F048DDA1F058}"/>
                  </a:ext>
                </a:extLst>
              </p:cNvPr>
              <p:cNvSpPr/>
              <p:nvPr/>
            </p:nvSpPr>
            <p:spPr>
              <a:xfrm>
                <a:off x="8385382" y="2036889"/>
                <a:ext cx="3079459"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Optimizer (AFD)</a:t>
                </a:r>
                <a:endParaRPr lang="en-US" sz="3200" dirty="0"/>
              </a:p>
            </p:txBody>
          </p:sp>
          <p:sp>
            <p:nvSpPr>
              <p:cNvPr id="66" name="Oval 65">
                <a:extLst>
                  <a:ext uri="{FF2B5EF4-FFF2-40B4-BE49-F238E27FC236}">
                    <a16:creationId xmlns:a16="http://schemas.microsoft.com/office/drawing/2014/main" id="{F9FA5C5A-EC8A-48C3-8372-16AC307037EB}"/>
                  </a:ext>
                </a:extLst>
              </p:cNvPr>
              <p:cNvSpPr/>
              <p:nvPr/>
            </p:nvSpPr>
            <p:spPr>
              <a:xfrm>
                <a:off x="11807772" y="2036889"/>
                <a:ext cx="3079459"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Execution Engine (AFDB)</a:t>
                </a:r>
                <a:endParaRPr lang="en-US" sz="3200" dirty="0"/>
              </a:p>
            </p:txBody>
          </p:sp>
        </p:grpSp>
        <p:sp>
          <p:nvSpPr>
            <p:cNvPr id="57" name="Rectangle 56">
              <a:extLst>
                <a:ext uri="{FF2B5EF4-FFF2-40B4-BE49-F238E27FC236}">
                  <a16:creationId xmlns:a16="http://schemas.microsoft.com/office/drawing/2014/main" id="{56E2186A-D59A-4BDF-8956-9FBDEB185491}"/>
                </a:ext>
              </a:extLst>
            </p:cNvPr>
            <p:cNvSpPr/>
            <p:nvPr/>
          </p:nvSpPr>
          <p:spPr>
            <a:xfrm>
              <a:off x="14881096" y="5817149"/>
              <a:ext cx="2247003" cy="1466322"/>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Indy Agent Feature DB</a:t>
              </a:r>
              <a:endParaRPr lang="en-US" sz="3200" dirty="0"/>
            </a:p>
          </p:txBody>
        </p:sp>
        <p:sp>
          <p:nvSpPr>
            <p:cNvPr id="58" name="Flowchart: Document 57">
              <a:extLst>
                <a:ext uri="{FF2B5EF4-FFF2-40B4-BE49-F238E27FC236}">
                  <a16:creationId xmlns:a16="http://schemas.microsoft.com/office/drawing/2014/main" id="{B6402789-192E-4463-824C-4502F68077A5}"/>
                </a:ext>
              </a:extLst>
            </p:cNvPr>
            <p:cNvSpPr/>
            <p:nvPr/>
          </p:nvSpPr>
          <p:spPr>
            <a:xfrm>
              <a:off x="0" y="5911581"/>
              <a:ext cx="2247002" cy="1323764"/>
            </a:xfrm>
            <a:prstGeom prst="flowChartDocumen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latin typeface="Consolas" panose="020B0609020204030204" pitchFamily="49" charset="0"/>
                </a:rPr>
                <a:t>did-</a:t>
              </a:r>
              <a:r>
                <a:rPr lang="en-CA" sz="3200" dirty="0" err="1">
                  <a:latin typeface="Consolas" panose="020B0609020204030204" pitchFamily="49" charset="0"/>
                </a:rPr>
                <a:t>uri</a:t>
              </a:r>
              <a:endParaRPr lang="en-US" sz="3200" dirty="0">
                <a:latin typeface="Consolas" panose="020B0609020204030204" pitchFamily="49" charset="0"/>
              </a:endParaRPr>
            </a:p>
          </p:txBody>
        </p:sp>
        <p:cxnSp>
          <p:nvCxnSpPr>
            <p:cNvPr id="59" name="Straight Arrow Connector 58">
              <a:extLst>
                <a:ext uri="{FF2B5EF4-FFF2-40B4-BE49-F238E27FC236}">
                  <a16:creationId xmlns:a16="http://schemas.microsoft.com/office/drawing/2014/main" id="{09B929E0-3759-44F1-92F5-291787F67658}"/>
                </a:ext>
              </a:extLst>
            </p:cNvPr>
            <p:cNvCxnSpPr/>
            <p:nvPr/>
          </p:nvCxnSpPr>
          <p:spPr>
            <a:xfrm flipV="1">
              <a:off x="4708803" y="6525131"/>
              <a:ext cx="334952" cy="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CCE35D54-363E-49A7-8E61-D2D22073E689}"/>
                </a:ext>
              </a:extLst>
            </p:cNvPr>
            <p:cNvCxnSpPr>
              <a:cxnSpLocks/>
            </p:cNvCxnSpPr>
            <p:nvPr/>
          </p:nvCxnSpPr>
          <p:spPr>
            <a:xfrm>
              <a:off x="7860609" y="6525131"/>
              <a:ext cx="334953"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B375B6EC-56B1-4CAE-BD99-4EDFCD9E79B5}"/>
                </a:ext>
              </a:extLst>
            </p:cNvPr>
            <p:cNvCxnSpPr>
              <a:cxnSpLocks/>
            </p:cNvCxnSpPr>
            <p:nvPr/>
          </p:nvCxnSpPr>
          <p:spPr>
            <a:xfrm>
              <a:off x="11203377" y="6525131"/>
              <a:ext cx="334952"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ED14865E-010A-4C3B-880E-1F1FA336D112}"/>
                </a:ext>
              </a:extLst>
            </p:cNvPr>
            <p:cNvCxnSpPr>
              <a:cxnSpLocks/>
            </p:cNvCxnSpPr>
            <p:nvPr/>
          </p:nvCxnSpPr>
          <p:spPr>
            <a:xfrm>
              <a:off x="2247002" y="6525131"/>
              <a:ext cx="419287" cy="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grpSp>
        <p:nvGrpSpPr>
          <p:cNvPr id="80" name="Group 79">
            <a:extLst>
              <a:ext uri="{FF2B5EF4-FFF2-40B4-BE49-F238E27FC236}">
                <a16:creationId xmlns:a16="http://schemas.microsoft.com/office/drawing/2014/main" id="{85631F24-8C3E-4F2A-8266-7447EB94D4AB}"/>
              </a:ext>
            </a:extLst>
          </p:cNvPr>
          <p:cNvGrpSpPr/>
          <p:nvPr/>
        </p:nvGrpSpPr>
        <p:grpSpPr>
          <a:xfrm>
            <a:off x="75919" y="5308693"/>
            <a:ext cx="17128099" cy="1897787"/>
            <a:chOff x="0" y="5769020"/>
            <a:chExt cx="17128099" cy="1897787"/>
          </a:xfrm>
        </p:grpSpPr>
        <p:cxnSp>
          <p:nvCxnSpPr>
            <p:cNvPr id="81" name="Straight Arrow Connector 80">
              <a:extLst>
                <a:ext uri="{FF2B5EF4-FFF2-40B4-BE49-F238E27FC236}">
                  <a16:creationId xmlns:a16="http://schemas.microsoft.com/office/drawing/2014/main" id="{FD108DC3-2745-4A35-A7BB-9C0B4498B21F}"/>
                </a:ext>
              </a:extLst>
            </p:cNvPr>
            <p:cNvCxnSpPr>
              <a:cxnSpLocks/>
            </p:cNvCxnSpPr>
            <p:nvPr/>
          </p:nvCxnSpPr>
          <p:spPr>
            <a:xfrm>
              <a:off x="14579896" y="6525131"/>
              <a:ext cx="334952"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nvGrpSpPr>
            <p:cNvPr id="82" name="Group 81">
              <a:extLst>
                <a:ext uri="{FF2B5EF4-FFF2-40B4-BE49-F238E27FC236}">
                  <a16:creationId xmlns:a16="http://schemas.microsoft.com/office/drawing/2014/main" id="{EB203183-D781-43D0-8E4E-E0C6C4295802}"/>
                </a:ext>
              </a:extLst>
            </p:cNvPr>
            <p:cNvGrpSpPr/>
            <p:nvPr/>
          </p:nvGrpSpPr>
          <p:grpSpPr>
            <a:xfrm>
              <a:off x="2666289" y="5769020"/>
              <a:ext cx="11879855" cy="1570238"/>
              <a:chOff x="2724406" y="2036889"/>
              <a:chExt cx="12162825" cy="2005485"/>
            </a:xfrm>
          </p:grpSpPr>
          <p:sp>
            <p:nvSpPr>
              <p:cNvPr id="89" name="Oval 88">
                <a:extLst>
                  <a:ext uri="{FF2B5EF4-FFF2-40B4-BE49-F238E27FC236}">
                    <a16:creationId xmlns:a16="http://schemas.microsoft.com/office/drawing/2014/main" id="{EB82D0D1-FAFE-4FF9-BE3E-E05F9488F71B}"/>
                  </a:ext>
                </a:extLst>
              </p:cNvPr>
              <p:cNvSpPr/>
              <p:nvPr/>
            </p:nvSpPr>
            <p:spPr>
              <a:xfrm>
                <a:off x="2724406" y="2036890"/>
                <a:ext cx="2091165"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Parser</a:t>
                </a:r>
                <a:endParaRPr lang="en-US" sz="3200" dirty="0"/>
              </a:p>
            </p:txBody>
          </p:sp>
          <p:sp>
            <p:nvSpPr>
              <p:cNvPr id="90" name="Oval 89">
                <a:extLst>
                  <a:ext uri="{FF2B5EF4-FFF2-40B4-BE49-F238E27FC236}">
                    <a16:creationId xmlns:a16="http://schemas.microsoft.com/office/drawing/2014/main" id="{9A69BFB2-DC59-40F4-9AAC-36E1E9434183}"/>
                  </a:ext>
                </a:extLst>
              </p:cNvPr>
              <p:cNvSpPr/>
              <p:nvPr/>
            </p:nvSpPr>
            <p:spPr>
              <a:xfrm>
                <a:off x="5158502" y="2036889"/>
                <a:ext cx="2883950"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Analyser</a:t>
                </a:r>
                <a:endParaRPr lang="en-US" sz="3200" dirty="0"/>
              </a:p>
            </p:txBody>
          </p:sp>
          <p:sp>
            <p:nvSpPr>
              <p:cNvPr id="91" name="Oval 90">
                <a:extLst>
                  <a:ext uri="{FF2B5EF4-FFF2-40B4-BE49-F238E27FC236}">
                    <a16:creationId xmlns:a16="http://schemas.microsoft.com/office/drawing/2014/main" id="{4CA7D695-DCE1-4333-845A-2888384D9956}"/>
                  </a:ext>
                </a:extLst>
              </p:cNvPr>
              <p:cNvSpPr/>
              <p:nvPr/>
            </p:nvSpPr>
            <p:spPr>
              <a:xfrm>
                <a:off x="8385382" y="2036889"/>
                <a:ext cx="3079459"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Optimizer (JSON)</a:t>
                </a:r>
                <a:endParaRPr lang="en-US" sz="3200" dirty="0"/>
              </a:p>
            </p:txBody>
          </p:sp>
          <p:sp>
            <p:nvSpPr>
              <p:cNvPr id="92" name="Oval 91">
                <a:extLst>
                  <a:ext uri="{FF2B5EF4-FFF2-40B4-BE49-F238E27FC236}">
                    <a16:creationId xmlns:a16="http://schemas.microsoft.com/office/drawing/2014/main" id="{F6D2A808-9698-452A-BB4E-75B36062AC81}"/>
                  </a:ext>
                </a:extLst>
              </p:cNvPr>
              <p:cNvSpPr/>
              <p:nvPr/>
            </p:nvSpPr>
            <p:spPr>
              <a:xfrm>
                <a:off x="11807772" y="2036889"/>
                <a:ext cx="3079459"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Execution Engine (JSON)</a:t>
                </a:r>
                <a:endParaRPr lang="en-US" sz="3200" dirty="0"/>
              </a:p>
            </p:txBody>
          </p:sp>
        </p:grpSp>
        <p:sp>
          <p:nvSpPr>
            <p:cNvPr id="83" name="Rectangle 82">
              <a:extLst>
                <a:ext uri="{FF2B5EF4-FFF2-40B4-BE49-F238E27FC236}">
                  <a16:creationId xmlns:a16="http://schemas.microsoft.com/office/drawing/2014/main" id="{D6450F70-1BCE-4727-9108-59B44D40F09B}"/>
                </a:ext>
              </a:extLst>
            </p:cNvPr>
            <p:cNvSpPr/>
            <p:nvPr/>
          </p:nvSpPr>
          <p:spPr>
            <a:xfrm>
              <a:off x="14881096" y="5769022"/>
              <a:ext cx="2247003" cy="1897785"/>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Indy Agent</a:t>
              </a:r>
            </a:p>
            <a:p>
              <a:pPr algn="ctr"/>
              <a:r>
                <a:rPr lang="en-CA" sz="3200" dirty="0"/>
                <a:t>Message Attachment</a:t>
              </a:r>
            </a:p>
            <a:p>
              <a:pPr algn="ctr"/>
              <a:r>
                <a:rPr lang="en-CA" sz="3200" dirty="0"/>
                <a:t>Collection</a:t>
              </a:r>
              <a:endParaRPr lang="en-US" sz="3200" dirty="0"/>
            </a:p>
          </p:txBody>
        </p:sp>
        <p:sp>
          <p:nvSpPr>
            <p:cNvPr id="84" name="Flowchart: Document 83">
              <a:extLst>
                <a:ext uri="{FF2B5EF4-FFF2-40B4-BE49-F238E27FC236}">
                  <a16:creationId xmlns:a16="http://schemas.microsoft.com/office/drawing/2014/main" id="{BC8CE874-63F0-4B9A-93B2-0C50B6B76D7D}"/>
                </a:ext>
              </a:extLst>
            </p:cNvPr>
            <p:cNvSpPr/>
            <p:nvPr/>
          </p:nvSpPr>
          <p:spPr>
            <a:xfrm>
              <a:off x="0" y="5911581"/>
              <a:ext cx="2247002" cy="1323764"/>
            </a:xfrm>
            <a:prstGeom prst="flowChartDocumen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latin typeface="Consolas" panose="020B0609020204030204" pitchFamily="49" charset="0"/>
                </a:rPr>
                <a:t>did-</a:t>
              </a:r>
              <a:r>
                <a:rPr lang="en-CA" sz="3200" dirty="0" err="1">
                  <a:latin typeface="Consolas" panose="020B0609020204030204" pitchFamily="49" charset="0"/>
                </a:rPr>
                <a:t>uri</a:t>
              </a:r>
              <a:r>
                <a:rPr lang="en-CA" sz="3200" dirty="0">
                  <a:latin typeface="Consolas" panose="020B0609020204030204" pitchFamily="49" charset="0"/>
                </a:rPr>
                <a:t>*</a:t>
              </a:r>
              <a:endParaRPr lang="en-US" sz="3200" dirty="0">
                <a:latin typeface="Consolas" panose="020B0609020204030204" pitchFamily="49" charset="0"/>
              </a:endParaRPr>
            </a:p>
          </p:txBody>
        </p:sp>
        <p:cxnSp>
          <p:nvCxnSpPr>
            <p:cNvPr id="85" name="Straight Arrow Connector 84">
              <a:extLst>
                <a:ext uri="{FF2B5EF4-FFF2-40B4-BE49-F238E27FC236}">
                  <a16:creationId xmlns:a16="http://schemas.microsoft.com/office/drawing/2014/main" id="{660BCDD5-3AB9-4561-B21F-18F6B5EC2F07}"/>
                </a:ext>
              </a:extLst>
            </p:cNvPr>
            <p:cNvCxnSpPr/>
            <p:nvPr/>
          </p:nvCxnSpPr>
          <p:spPr>
            <a:xfrm flipV="1">
              <a:off x="4708803" y="6525131"/>
              <a:ext cx="334952" cy="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8DC12838-35F2-466C-B79A-080E23EE6A26}"/>
                </a:ext>
              </a:extLst>
            </p:cNvPr>
            <p:cNvCxnSpPr>
              <a:cxnSpLocks/>
            </p:cNvCxnSpPr>
            <p:nvPr/>
          </p:nvCxnSpPr>
          <p:spPr>
            <a:xfrm>
              <a:off x="7860609" y="6525131"/>
              <a:ext cx="334953"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4A222ECB-189B-4E00-AF39-11E8289246CC}"/>
                </a:ext>
              </a:extLst>
            </p:cNvPr>
            <p:cNvCxnSpPr>
              <a:cxnSpLocks/>
            </p:cNvCxnSpPr>
            <p:nvPr/>
          </p:nvCxnSpPr>
          <p:spPr>
            <a:xfrm>
              <a:off x="11203377" y="6525131"/>
              <a:ext cx="334952"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3650A7E5-C6C7-408D-866E-947DD9C823E8}"/>
                </a:ext>
              </a:extLst>
            </p:cNvPr>
            <p:cNvCxnSpPr>
              <a:cxnSpLocks/>
            </p:cNvCxnSpPr>
            <p:nvPr/>
          </p:nvCxnSpPr>
          <p:spPr>
            <a:xfrm>
              <a:off x="2247002" y="6525131"/>
              <a:ext cx="419287" cy="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grpSp>
        <p:nvGrpSpPr>
          <p:cNvPr id="46" name="Group 45">
            <a:extLst>
              <a:ext uri="{FF2B5EF4-FFF2-40B4-BE49-F238E27FC236}">
                <a16:creationId xmlns:a16="http://schemas.microsoft.com/office/drawing/2014/main" id="{002BEC63-4DC3-4962-A84B-4E289FBA3EC3}"/>
              </a:ext>
            </a:extLst>
          </p:cNvPr>
          <p:cNvGrpSpPr/>
          <p:nvPr/>
        </p:nvGrpSpPr>
        <p:grpSpPr>
          <a:xfrm>
            <a:off x="75919" y="7317602"/>
            <a:ext cx="17128099" cy="1570238"/>
            <a:chOff x="0" y="5769019"/>
            <a:chExt cx="17128099" cy="1570238"/>
          </a:xfrm>
        </p:grpSpPr>
        <p:cxnSp>
          <p:nvCxnSpPr>
            <p:cNvPr id="47" name="Straight Arrow Connector 46">
              <a:extLst>
                <a:ext uri="{FF2B5EF4-FFF2-40B4-BE49-F238E27FC236}">
                  <a16:creationId xmlns:a16="http://schemas.microsoft.com/office/drawing/2014/main" id="{628E8671-EC01-471C-8C01-F41AA6A1F171}"/>
                </a:ext>
              </a:extLst>
            </p:cNvPr>
            <p:cNvCxnSpPr>
              <a:cxnSpLocks/>
            </p:cNvCxnSpPr>
            <p:nvPr/>
          </p:nvCxnSpPr>
          <p:spPr>
            <a:xfrm>
              <a:off x="14579896" y="6525131"/>
              <a:ext cx="334952"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nvGrpSpPr>
            <p:cNvPr id="52" name="Group 51">
              <a:extLst>
                <a:ext uri="{FF2B5EF4-FFF2-40B4-BE49-F238E27FC236}">
                  <a16:creationId xmlns:a16="http://schemas.microsoft.com/office/drawing/2014/main" id="{57149512-403C-4B35-BFD9-1521BDB689AA}"/>
                </a:ext>
              </a:extLst>
            </p:cNvPr>
            <p:cNvGrpSpPr/>
            <p:nvPr/>
          </p:nvGrpSpPr>
          <p:grpSpPr>
            <a:xfrm>
              <a:off x="2666289" y="5769019"/>
              <a:ext cx="11879855" cy="1570238"/>
              <a:chOff x="2724406" y="2036889"/>
              <a:chExt cx="12162825" cy="2005486"/>
            </a:xfrm>
          </p:grpSpPr>
          <p:sp>
            <p:nvSpPr>
              <p:cNvPr id="73" name="Oval 72">
                <a:extLst>
                  <a:ext uri="{FF2B5EF4-FFF2-40B4-BE49-F238E27FC236}">
                    <a16:creationId xmlns:a16="http://schemas.microsoft.com/office/drawing/2014/main" id="{297EB151-3CCA-4E75-9F5B-17C4B118701E}"/>
                  </a:ext>
                </a:extLst>
              </p:cNvPr>
              <p:cNvSpPr/>
              <p:nvPr/>
            </p:nvSpPr>
            <p:spPr>
              <a:xfrm>
                <a:off x="2724406" y="2036891"/>
                <a:ext cx="2091165"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a:t>
                </a:r>
                <a:endParaRPr lang="en-US" sz="3200" dirty="0"/>
              </a:p>
            </p:txBody>
          </p:sp>
          <p:sp>
            <p:nvSpPr>
              <p:cNvPr id="74" name="Oval 73">
                <a:extLst>
                  <a:ext uri="{FF2B5EF4-FFF2-40B4-BE49-F238E27FC236}">
                    <a16:creationId xmlns:a16="http://schemas.microsoft.com/office/drawing/2014/main" id="{F705A972-A569-4F81-AC43-9AD9DB8140C7}"/>
                  </a:ext>
                </a:extLst>
              </p:cNvPr>
              <p:cNvSpPr/>
              <p:nvPr/>
            </p:nvSpPr>
            <p:spPr>
              <a:xfrm>
                <a:off x="5158502" y="2036889"/>
                <a:ext cx="2883950"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a:t>
                </a:r>
                <a:endParaRPr lang="en-US" sz="3200" dirty="0"/>
              </a:p>
            </p:txBody>
          </p:sp>
          <p:sp>
            <p:nvSpPr>
              <p:cNvPr id="75" name="Oval 74">
                <a:extLst>
                  <a:ext uri="{FF2B5EF4-FFF2-40B4-BE49-F238E27FC236}">
                    <a16:creationId xmlns:a16="http://schemas.microsoft.com/office/drawing/2014/main" id="{5884C00D-7B93-4148-B216-2255084F2FCC}"/>
                  </a:ext>
                </a:extLst>
              </p:cNvPr>
              <p:cNvSpPr/>
              <p:nvPr/>
            </p:nvSpPr>
            <p:spPr>
              <a:xfrm>
                <a:off x="8385382" y="2036889"/>
                <a:ext cx="3079459"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a:t>
                </a:r>
                <a:endParaRPr lang="en-US" sz="3200" dirty="0"/>
              </a:p>
            </p:txBody>
          </p:sp>
          <p:sp>
            <p:nvSpPr>
              <p:cNvPr id="76" name="Oval 75">
                <a:extLst>
                  <a:ext uri="{FF2B5EF4-FFF2-40B4-BE49-F238E27FC236}">
                    <a16:creationId xmlns:a16="http://schemas.microsoft.com/office/drawing/2014/main" id="{684BF1C7-9ABA-4D0B-9267-44236052D6F6}"/>
                  </a:ext>
                </a:extLst>
              </p:cNvPr>
              <p:cNvSpPr/>
              <p:nvPr/>
            </p:nvSpPr>
            <p:spPr>
              <a:xfrm>
                <a:off x="11807772" y="2036889"/>
                <a:ext cx="3079459"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a:t>
                </a:r>
                <a:endParaRPr lang="en-US" sz="3200" dirty="0"/>
              </a:p>
            </p:txBody>
          </p:sp>
        </p:grpSp>
        <p:sp>
          <p:nvSpPr>
            <p:cNvPr id="67" name="Rectangle 66">
              <a:extLst>
                <a:ext uri="{FF2B5EF4-FFF2-40B4-BE49-F238E27FC236}">
                  <a16:creationId xmlns:a16="http://schemas.microsoft.com/office/drawing/2014/main" id="{58F3C15B-0A5C-4D5F-BD85-4DB193CA87F7}"/>
                </a:ext>
              </a:extLst>
            </p:cNvPr>
            <p:cNvSpPr/>
            <p:nvPr/>
          </p:nvSpPr>
          <p:spPr>
            <a:xfrm>
              <a:off x="14881096" y="5817149"/>
              <a:ext cx="2247003" cy="1466322"/>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latin typeface="Consolas" panose="020B0609020204030204" pitchFamily="49" charset="0"/>
                </a:rPr>
                <a:t>id</a:t>
              </a:r>
            </a:p>
            <a:p>
              <a:pPr algn="ctr"/>
              <a:r>
                <a:rPr lang="en-CA" sz="3200" dirty="0"/>
                <a:t>Attribute</a:t>
              </a:r>
              <a:endParaRPr lang="en-US" sz="3200" dirty="0"/>
            </a:p>
          </p:txBody>
        </p:sp>
        <p:sp>
          <p:nvSpPr>
            <p:cNvPr id="68" name="Flowchart: Document 67">
              <a:extLst>
                <a:ext uri="{FF2B5EF4-FFF2-40B4-BE49-F238E27FC236}">
                  <a16:creationId xmlns:a16="http://schemas.microsoft.com/office/drawing/2014/main" id="{B3E2FDEC-B5A0-4AB0-B70C-92680077C7EF}"/>
                </a:ext>
              </a:extLst>
            </p:cNvPr>
            <p:cNvSpPr/>
            <p:nvPr/>
          </p:nvSpPr>
          <p:spPr>
            <a:xfrm>
              <a:off x="0" y="5911581"/>
              <a:ext cx="2247002" cy="1323764"/>
            </a:xfrm>
            <a:prstGeom prst="flowChartDocumen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latin typeface="Consolas" panose="020B0609020204030204" pitchFamily="49" charset="0"/>
                </a:rPr>
                <a:t>did-</a:t>
              </a:r>
              <a:r>
                <a:rPr lang="en-CA" sz="3200" dirty="0" err="1">
                  <a:latin typeface="Consolas" panose="020B0609020204030204" pitchFamily="49" charset="0"/>
                </a:rPr>
                <a:t>uri</a:t>
              </a:r>
              <a:endParaRPr lang="en-US" sz="3200" dirty="0">
                <a:latin typeface="Consolas" panose="020B0609020204030204" pitchFamily="49" charset="0"/>
              </a:endParaRPr>
            </a:p>
          </p:txBody>
        </p:sp>
        <p:cxnSp>
          <p:nvCxnSpPr>
            <p:cNvPr id="69" name="Straight Arrow Connector 68">
              <a:extLst>
                <a:ext uri="{FF2B5EF4-FFF2-40B4-BE49-F238E27FC236}">
                  <a16:creationId xmlns:a16="http://schemas.microsoft.com/office/drawing/2014/main" id="{B644093F-B7E9-4AA4-9AF5-08EB78558449}"/>
                </a:ext>
              </a:extLst>
            </p:cNvPr>
            <p:cNvCxnSpPr/>
            <p:nvPr/>
          </p:nvCxnSpPr>
          <p:spPr>
            <a:xfrm flipV="1">
              <a:off x="4708803" y="6525131"/>
              <a:ext cx="334952" cy="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102BC68D-B7C9-4C25-9EA3-E8722900A3F3}"/>
                </a:ext>
              </a:extLst>
            </p:cNvPr>
            <p:cNvCxnSpPr>
              <a:cxnSpLocks/>
            </p:cNvCxnSpPr>
            <p:nvPr/>
          </p:nvCxnSpPr>
          <p:spPr>
            <a:xfrm>
              <a:off x="7860609" y="6525131"/>
              <a:ext cx="334953"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04B7441A-E430-4195-A89B-F14B7333A4A1}"/>
                </a:ext>
              </a:extLst>
            </p:cNvPr>
            <p:cNvCxnSpPr>
              <a:cxnSpLocks/>
            </p:cNvCxnSpPr>
            <p:nvPr/>
          </p:nvCxnSpPr>
          <p:spPr>
            <a:xfrm>
              <a:off x="11203377" y="6525131"/>
              <a:ext cx="334952"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D1766E05-ADF1-4C96-9C64-2ACD151DDF34}"/>
                </a:ext>
              </a:extLst>
            </p:cNvPr>
            <p:cNvCxnSpPr>
              <a:cxnSpLocks/>
            </p:cNvCxnSpPr>
            <p:nvPr/>
          </p:nvCxnSpPr>
          <p:spPr>
            <a:xfrm>
              <a:off x="2247002" y="6525131"/>
              <a:ext cx="419287" cy="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20830372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4"/>
                                        </p:tgtEl>
                                        <p:attrNameLst>
                                          <p:attrName>style.visibility</p:attrName>
                                        </p:attrNameLst>
                                      </p:cBhvr>
                                      <p:to>
                                        <p:strVal val="visible"/>
                                      </p:to>
                                    </p:set>
                                    <p:anim calcmode="lin" valueType="num">
                                      <p:cBhvr additive="base">
                                        <p:cTn id="7" dur="500" fill="hold"/>
                                        <p:tgtEl>
                                          <p:spTgt spid="54"/>
                                        </p:tgtEl>
                                        <p:attrNameLst>
                                          <p:attrName>ppt_x</p:attrName>
                                        </p:attrNameLst>
                                      </p:cBhvr>
                                      <p:tavLst>
                                        <p:tav tm="0">
                                          <p:val>
                                            <p:strVal val="#ppt_x"/>
                                          </p:val>
                                        </p:tav>
                                        <p:tav tm="100000">
                                          <p:val>
                                            <p:strVal val="#ppt_x"/>
                                          </p:val>
                                        </p:tav>
                                      </p:tavLst>
                                    </p:anim>
                                    <p:anim calcmode="lin" valueType="num">
                                      <p:cBhvr additive="base">
                                        <p:cTn id="8" dur="500" fill="hold"/>
                                        <p:tgtEl>
                                          <p:spTgt spid="5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0"/>
                                        </p:tgtEl>
                                        <p:attrNameLst>
                                          <p:attrName>style.visibility</p:attrName>
                                        </p:attrNameLst>
                                      </p:cBhvr>
                                      <p:to>
                                        <p:strVal val="visible"/>
                                      </p:to>
                                    </p:set>
                                    <p:anim calcmode="lin" valueType="num">
                                      <p:cBhvr additive="base">
                                        <p:cTn id="13" dur="500" fill="hold"/>
                                        <p:tgtEl>
                                          <p:spTgt spid="80"/>
                                        </p:tgtEl>
                                        <p:attrNameLst>
                                          <p:attrName>ppt_x</p:attrName>
                                        </p:attrNameLst>
                                      </p:cBhvr>
                                      <p:tavLst>
                                        <p:tav tm="0">
                                          <p:val>
                                            <p:strVal val="#ppt_x"/>
                                          </p:val>
                                        </p:tav>
                                        <p:tav tm="100000">
                                          <p:val>
                                            <p:strVal val="#ppt_x"/>
                                          </p:val>
                                        </p:tav>
                                      </p:tavLst>
                                    </p:anim>
                                    <p:anim calcmode="lin" valueType="num">
                                      <p:cBhvr additive="base">
                                        <p:cTn id="14" dur="500" fill="hold"/>
                                        <p:tgtEl>
                                          <p:spTgt spid="80"/>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6"/>
                                        </p:tgtEl>
                                        <p:attrNameLst>
                                          <p:attrName>style.visibility</p:attrName>
                                        </p:attrNameLst>
                                      </p:cBhvr>
                                      <p:to>
                                        <p:strVal val="visible"/>
                                      </p:to>
                                    </p:set>
                                    <p:anim calcmode="lin" valueType="num">
                                      <p:cBhvr additive="base">
                                        <p:cTn id="19" dur="500" fill="hold"/>
                                        <p:tgtEl>
                                          <p:spTgt spid="46"/>
                                        </p:tgtEl>
                                        <p:attrNameLst>
                                          <p:attrName>ppt_x</p:attrName>
                                        </p:attrNameLst>
                                      </p:cBhvr>
                                      <p:tavLst>
                                        <p:tav tm="0">
                                          <p:val>
                                            <p:strVal val="#ppt_x"/>
                                          </p:val>
                                        </p:tav>
                                        <p:tav tm="100000">
                                          <p:val>
                                            <p:strVal val="#ppt_x"/>
                                          </p:val>
                                        </p:tav>
                                      </p:tavLst>
                                    </p:anim>
                                    <p:anim calcmode="lin" valueType="num">
                                      <p:cBhvr additive="base">
                                        <p:cTn id="20" dur="500" fill="hold"/>
                                        <p:tgtEl>
                                          <p:spTgt spid="4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74D14C-696C-4B00-BB12-CD7143123667}"/>
              </a:ext>
            </a:extLst>
          </p:cNvPr>
          <p:cNvSpPr>
            <a:spLocks noGrp="1"/>
          </p:cNvSpPr>
          <p:nvPr>
            <p:ph type="title"/>
          </p:nvPr>
        </p:nvSpPr>
        <p:spPr>
          <a:xfrm>
            <a:off x="556590" y="549745"/>
            <a:ext cx="17445659" cy="1487145"/>
          </a:xfrm>
        </p:spPr>
        <p:txBody>
          <a:bodyPr>
            <a:noAutofit/>
          </a:bodyPr>
          <a:lstStyle/>
          <a:p>
            <a:r>
              <a:rPr lang="en-CA" spc="-200" dirty="0"/>
              <a:t>DID Dereferencing DOES NOT Require DID Resolution</a:t>
            </a:r>
            <a:endParaRPr lang="en-US" spc="-200" dirty="0"/>
          </a:p>
        </p:txBody>
      </p:sp>
      <p:sp>
        <p:nvSpPr>
          <p:cNvPr id="3" name="Content Placeholder 2">
            <a:extLst>
              <a:ext uri="{FF2B5EF4-FFF2-40B4-BE49-F238E27FC236}">
                <a16:creationId xmlns:a16="http://schemas.microsoft.com/office/drawing/2014/main" id="{D47C70C9-C65A-4AE8-8247-0A7D38CCE099}"/>
              </a:ext>
            </a:extLst>
          </p:cNvPr>
          <p:cNvSpPr>
            <a:spLocks noGrp="1"/>
          </p:cNvSpPr>
          <p:nvPr>
            <p:ph idx="1"/>
          </p:nvPr>
        </p:nvSpPr>
        <p:spPr>
          <a:xfrm>
            <a:off x="704850" y="1268361"/>
            <a:ext cx="15870238" cy="7751153"/>
          </a:xfrm>
        </p:spPr>
        <p:txBody>
          <a:bodyPr/>
          <a:lstStyle/>
          <a:p>
            <a:r>
              <a:rPr lang="en-CA" dirty="0"/>
              <a:t>In a recent DID Resolution community discussions (March 2019), DID Dereferencing of a </a:t>
            </a:r>
            <a:r>
              <a:rPr lang="en-CA" dirty="0">
                <a:latin typeface="Consolas" panose="020B0609020204030204" pitchFamily="49" charset="0"/>
              </a:rPr>
              <a:t>did-</a:t>
            </a:r>
            <a:r>
              <a:rPr lang="en-CA" dirty="0" err="1">
                <a:latin typeface="Consolas" panose="020B0609020204030204" pitchFamily="49" charset="0"/>
              </a:rPr>
              <a:t>uri</a:t>
            </a:r>
            <a:r>
              <a:rPr lang="en-CA" dirty="0"/>
              <a:t> as process that starts with/requires the resolution of the DID Document associated with the  </a:t>
            </a:r>
            <a:r>
              <a:rPr lang="en-CA" dirty="0">
                <a:latin typeface="Consolas" panose="020B0609020204030204" pitchFamily="49" charset="0"/>
              </a:rPr>
              <a:t>did-</a:t>
            </a:r>
            <a:r>
              <a:rPr lang="en-CA" dirty="0" err="1">
                <a:latin typeface="Consolas" panose="020B0609020204030204" pitchFamily="49" charset="0"/>
              </a:rPr>
              <a:t>uri</a:t>
            </a:r>
            <a:r>
              <a:rPr lang="en-CA" dirty="0"/>
              <a:t> and then continues with the dereferencing against the associated DID Document</a:t>
            </a:r>
          </a:p>
          <a:p>
            <a:r>
              <a:rPr lang="en-CA" dirty="0"/>
              <a:t>While it might be true at a very conceptual level for some DID Methods and their corresponding Verifiable Data Registries (VDRs), as a generalization, it’s not true.</a:t>
            </a:r>
          </a:p>
          <a:p>
            <a:r>
              <a:rPr lang="en-CA" dirty="0"/>
              <a:t> </a:t>
            </a:r>
            <a:r>
              <a:rPr lang="en-CA" dirty="0">
                <a:latin typeface="Consolas" panose="020B0609020204030204" pitchFamily="49" charset="0"/>
              </a:rPr>
              <a:t>did-</a:t>
            </a:r>
            <a:r>
              <a:rPr lang="en-CA" dirty="0" err="1">
                <a:latin typeface="Consolas" panose="020B0609020204030204" pitchFamily="49" charset="0"/>
              </a:rPr>
              <a:t>uri</a:t>
            </a:r>
            <a:r>
              <a:rPr lang="en-CA" dirty="0" err="1"/>
              <a:t>’s</a:t>
            </a:r>
            <a:r>
              <a:rPr lang="en-CA" dirty="0"/>
              <a:t> are expressions similar to any expressions sent through a Parsing and Processing pipeline</a:t>
            </a:r>
          </a:p>
          <a:p>
            <a:r>
              <a:rPr lang="en-CA" dirty="0"/>
              <a:t> </a:t>
            </a:r>
            <a:r>
              <a:rPr lang="en-CA" dirty="0">
                <a:latin typeface="Consolas" panose="020B0609020204030204" pitchFamily="49" charset="0"/>
              </a:rPr>
              <a:t>did-</a:t>
            </a:r>
            <a:r>
              <a:rPr lang="en-CA" dirty="0" err="1">
                <a:latin typeface="Consolas" panose="020B0609020204030204" pitchFamily="49" charset="0"/>
              </a:rPr>
              <a:t>uri</a:t>
            </a:r>
            <a:r>
              <a:rPr lang="en-CA" dirty="0" err="1"/>
              <a:t>’s</a:t>
            </a:r>
            <a:r>
              <a:rPr lang="en-CA" dirty="0"/>
              <a:t> are logical expressions of describing </a:t>
            </a:r>
            <a:r>
              <a:rPr lang="en-CA" i="1" dirty="0"/>
              <a:t>what</a:t>
            </a:r>
            <a:r>
              <a:rPr lang="en-CA" dirty="0"/>
              <a:t> is to be returned (in the spirit of RFC3986)</a:t>
            </a:r>
          </a:p>
          <a:p>
            <a:r>
              <a:rPr lang="en-CA" dirty="0"/>
              <a:t> The form, function, and intention of a </a:t>
            </a:r>
            <a:r>
              <a:rPr lang="en-CA" dirty="0">
                <a:latin typeface="Consolas" panose="020B0609020204030204" pitchFamily="49" charset="0"/>
              </a:rPr>
              <a:t>did-</a:t>
            </a:r>
            <a:r>
              <a:rPr lang="en-CA" dirty="0" err="1">
                <a:latin typeface="Consolas" panose="020B0609020204030204" pitchFamily="49" charset="0"/>
              </a:rPr>
              <a:t>uri</a:t>
            </a:r>
            <a:r>
              <a:rPr lang="en-CA" dirty="0"/>
              <a:t> is to describe </a:t>
            </a:r>
            <a:r>
              <a:rPr lang="en-CA" i="1" dirty="0"/>
              <a:t>what</a:t>
            </a:r>
            <a:r>
              <a:rPr lang="en-CA" dirty="0"/>
              <a:t> is to be returned; not how it is to be returned.</a:t>
            </a:r>
          </a:p>
        </p:txBody>
      </p:sp>
      <p:sp>
        <p:nvSpPr>
          <p:cNvPr id="4" name="Date Placeholder 3">
            <a:extLst>
              <a:ext uri="{FF2B5EF4-FFF2-40B4-BE49-F238E27FC236}">
                <a16:creationId xmlns:a16="http://schemas.microsoft.com/office/drawing/2014/main" id="{1390AB64-2C23-4631-AA1E-2E0EE89A749A}"/>
              </a:ext>
            </a:extLst>
          </p:cNvPr>
          <p:cNvSpPr>
            <a:spLocks noGrp="1"/>
          </p:cNvSpPr>
          <p:nvPr>
            <p:ph type="dt" sz="half" idx="10"/>
          </p:nvPr>
        </p:nvSpPr>
        <p:spPr/>
        <p:txBody>
          <a:bodyPr/>
          <a:lstStyle/>
          <a:p>
            <a:fld id="{DA9A1558-6840-49C0-B64F-41CC605882A7}" type="datetime1">
              <a:rPr lang="en-CA" smtClean="0"/>
              <a:t>2019-03-30</a:t>
            </a:fld>
            <a:endParaRPr lang="en-CA" dirty="0"/>
          </a:p>
        </p:txBody>
      </p:sp>
      <p:sp>
        <p:nvSpPr>
          <p:cNvPr id="5" name="Footer Placeholder 4">
            <a:extLst>
              <a:ext uri="{FF2B5EF4-FFF2-40B4-BE49-F238E27FC236}">
                <a16:creationId xmlns:a16="http://schemas.microsoft.com/office/drawing/2014/main" id="{0A7B796F-501B-41A8-9934-098C5A856A34}"/>
              </a:ext>
            </a:extLst>
          </p:cNvPr>
          <p:cNvSpPr>
            <a:spLocks noGrp="1"/>
          </p:cNvSpPr>
          <p:nvPr>
            <p:ph type="ftr" sz="quarter" idx="11"/>
          </p:nvPr>
        </p:nvSpPr>
        <p:spPr/>
        <p:txBody>
          <a:bodyPr/>
          <a:lstStyle/>
          <a:p>
            <a:r>
              <a:rPr lang="en-US" dirty="0"/>
              <a:t>Hyperonomy Universal Decentralized Identifier URI Specification (did-</a:t>
            </a:r>
            <a:r>
              <a:rPr lang="en-US" dirty="0" err="1"/>
              <a:t>uri</a:t>
            </a:r>
            <a:r>
              <a:rPr lang="en-US" dirty="0"/>
              <a:t>-spec)</a:t>
            </a:r>
            <a:endParaRPr lang="en-CA" dirty="0"/>
          </a:p>
        </p:txBody>
      </p:sp>
      <p:sp>
        <p:nvSpPr>
          <p:cNvPr id="6" name="Slide Number Placeholder 5">
            <a:extLst>
              <a:ext uri="{FF2B5EF4-FFF2-40B4-BE49-F238E27FC236}">
                <a16:creationId xmlns:a16="http://schemas.microsoft.com/office/drawing/2014/main" id="{A2C08E2C-1FAF-4A44-ACE3-46F339CD9E89}"/>
              </a:ext>
            </a:extLst>
          </p:cNvPr>
          <p:cNvSpPr>
            <a:spLocks noGrp="1"/>
          </p:cNvSpPr>
          <p:nvPr>
            <p:ph type="sldNum" sz="quarter" idx="12"/>
          </p:nvPr>
        </p:nvSpPr>
        <p:spPr/>
        <p:txBody>
          <a:bodyPr/>
          <a:lstStyle/>
          <a:p>
            <a:pPr algn="l"/>
            <a:fld id="{0B5C67D1-9F66-4BC1-9BEC-73C07D7C9B6B}" type="slidenum">
              <a:rPr lang="en-US" smtClean="0"/>
              <a:pPr algn="l"/>
              <a:t>34</a:t>
            </a:fld>
            <a:endParaRPr lang="en-US" dirty="0"/>
          </a:p>
        </p:txBody>
      </p:sp>
    </p:spTree>
    <p:extLst>
      <p:ext uri="{BB962C8B-B14F-4D97-AF65-F5344CB8AC3E}">
        <p14:creationId xmlns:p14="http://schemas.microsoft.com/office/powerpoint/2010/main" val="78656261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FC834-6430-4E4A-83B7-97BA43C29D37}"/>
              </a:ext>
            </a:extLst>
          </p:cNvPr>
          <p:cNvSpPr>
            <a:spLocks noGrp="1"/>
          </p:cNvSpPr>
          <p:nvPr>
            <p:ph type="ctrTitle"/>
          </p:nvPr>
        </p:nvSpPr>
        <p:spPr>
          <a:xfrm>
            <a:off x="723900" y="1137147"/>
            <a:ext cx="16173450" cy="3602126"/>
          </a:xfrm>
        </p:spPr>
        <p:txBody>
          <a:bodyPr>
            <a:normAutofit/>
          </a:bodyPr>
          <a:lstStyle/>
          <a:p>
            <a:r>
              <a:rPr lang="en-CA" sz="6600" dirty="0">
                <a:solidFill>
                  <a:srgbClr val="1D326D"/>
                </a:solidFill>
                <a:sym typeface="Wingdings" panose="05000000000000000000" pitchFamily="2" charset="2"/>
              </a:rPr>
              <a:t></a:t>
            </a:r>
            <a:r>
              <a:rPr lang="en-CA" sz="6600" dirty="0">
                <a:solidFill>
                  <a:srgbClr val="1D326D"/>
                </a:solidFill>
              </a:rPr>
              <a:t> An Example</a:t>
            </a:r>
            <a:endParaRPr lang="en-US" sz="6600" dirty="0">
              <a:solidFill>
                <a:srgbClr val="1D326D"/>
              </a:solidFill>
            </a:endParaRPr>
          </a:p>
        </p:txBody>
      </p:sp>
      <p:sp>
        <p:nvSpPr>
          <p:cNvPr id="3" name="Subtitle 2">
            <a:extLst>
              <a:ext uri="{FF2B5EF4-FFF2-40B4-BE49-F238E27FC236}">
                <a16:creationId xmlns:a16="http://schemas.microsoft.com/office/drawing/2014/main" id="{C660EB17-2854-4658-9BE6-4D698F62714C}"/>
              </a:ext>
            </a:extLst>
          </p:cNvPr>
          <p:cNvSpPr>
            <a:spLocks noGrp="1"/>
          </p:cNvSpPr>
          <p:nvPr>
            <p:ph type="subTitle" idx="1"/>
          </p:nvPr>
        </p:nvSpPr>
        <p:spPr>
          <a:xfrm>
            <a:off x="723900" y="5462192"/>
            <a:ext cx="14944338" cy="1385642"/>
          </a:xfrm>
        </p:spPr>
        <p:txBody>
          <a:bodyPr>
            <a:normAutofit fontScale="70000" lnSpcReduction="20000"/>
          </a:bodyPr>
          <a:lstStyle/>
          <a:p>
            <a:r>
              <a:rPr lang="en-CA" dirty="0"/>
              <a:t>Michael Herman (</a:t>
            </a:r>
            <a:r>
              <a:rPr lang="en-CA" cap="none" dirty="0"/>
              <a:t>@mwherman2000</a:t>
            </a:r>
            <a:r>
              <a:rPr lang="en-CA" dirty="0"/>
              <a:t>)</a:t>
            </a:r>
          </a:p>
          <a:p>
            <a:r>
              <a:rPr lang="en-CA" dirty="0"/>
              <a:t>Independent Blockchain Architect</a:t>
            </a:r>
          </a:p>
          <a:p>
            <a:r>
              <a:rPr lang="en-CA" dirty="0"/>
              <a:t>mwherman@parallelspace.net</a:t>
            </a:r>
            <a:endParaRPr lang="en-US" dirty="0"/>
          </a:p>
        </p:txBody>
      </p:sp>
      <p:sp>
        <p:nvSpPr>
          <p:cNvPr id="6" name="Date Placeholder 2">
            <a:extLst>
              <a:ext uri="{FF2B5EF4-FFF2-40B4-BE49-F238E27FC236}">
                <a16:creationId xmlns:a16="http://schemas.microsoft.com/office/drawing/2014/main" id="{2AD3D6DA-1F42-48CB-B93A-E92BA6EE4652}"/>
              </a:ext>
            </a:extLst>
          </p:cNvPr>
          <p:cNvSpPr txBox="1">
            <a:spLocks/>
          </p:cNvSpPr>
          <p:nvPr/>
        </p:nvSpPr>
        <p:spPr>
          <a:xfrm>
            <a:off x="10706614" y="9018020"/>
            <a:ext cx="5868474" cy="436742"/>
          </a:xfrm>
          <a:prstGeom prst="rect">
            <a:avLst/>
          </a:prstGeom>
        </p:spPr>
        <p:txBody>
          <a:bodyPr vert="horz" lIns="91440" tIns="45720" rIns="91440" bIns="45720" rtlCol="0" anchor="ctr"/>
          <a:lstStyle>
            <a:defPPr>
              <a:defRPr lang="en-US"/>
            </a:defPPr>
            <a:lvl1pPr marL="0" algn="r" defTabSz="457200" rtl="0" eaLnBrk="1" latinLnBrk="0" hangingPunct="1">
              <a:defRPr sz="1417"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E35A9342-8D2C-4F03-BE33-2A71AE2A9EC4}" type="datetime1">
              <a:rPr lang="en-CA" smtClean="0">
                <a:solidFill>
                  <a:schemeClr val="bg1"/>
                </a:solidFill>
              </a:rPr>
              <a:pPr/>
              <a:t>2019-03-30</a:t>
            </a:fld>
            <a:endParaRPr lang="en-CA" dirty="0">
              <a:solidFill>
                <a:schemeClr val="bg1"/>
              </a:solidFill>
            </a:endParaRPr>
          </a:p>
        </p:txBody>
      </p:sp>
      <p:sp>
        <p:nvSpPr>
          <p:cNvPr id="8" name="Slide Number Placeholder 7">
            <a:extLst>
              <a:ext uri="{FF2B5EF4-FFF2-40B4-BE49-F238E27FC236}">
                <a16:creationId xmlns:a16="http://schemas.microsoft.com/office/drawing/2014/main" id="{575BEA2E-6213-4CE5-B951-A932CA43C822}"/>
              </a:ext>
            </a:extLst>
          </p:cNvPr>
          <p:cNvSpPr>
            <a:spLocks noGrp="1"/>
          </p:cNvSpPr>
          <p:nvPr>
            <p:ph type="sldNum" sz="quarter" idx="12"/>
          </p:nvPr>
        </p:nvSpPr>
        <p:spPr/>
        <p:txBody>
          <a:bodyPr/>
          <a:lstStyle/>
          <a:p>
            <a:pPr algn="l"/>
            <a:fld id="{0B5C67D1-9F66-4BC1-9BEC-73C07D7C9B6B}" type="slidenum">
              <a:rPr lang="en-US" smtClean="0"/>
              <a:pPr algn="l"/>
              <a:t>35</a:t>
            </a:fld>
            <a:endParaRPr lang="en-US" dirty="0"/>
          </a:p>
        </p:txBody>
      </p:sp>
    </p:spTree>
    <p:extLst>
      <p:ext uri="{BB962C8B-B14F-4D97-AF65-F5344CB8AC3E}">
        <p14:creationId xmlns:p14="http://schemas.microsoft.com/office/powerpoint/2010/main" val="367984590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245188-36CE-4095-BE7E-44B8B49B275F}"/>
              </a:ext>
            </a:extLst>
          </p:cNvPr>
          <p:cNvSpPr>
            <a:spLocks noGrp="1"/>
          </p:cNvSpPr>
          <p:nvPr>
            <p:ph type="title"/>
          </p:nvPr>
        </p:nvSpPr>
        <p:spPr/>
        <p:txBody>
          <a:bodyPr>
            <a:normAutofit fontScale="90000"/>
          </a:bodyPr>
          <a:lstStyle/>
          <a:p>
            <a:r>
              <a:rPr lang="en-US" cap="none" dirty="0">
                <a:latin typeface="Consolas" panose="020B0609020204030204" pitchFamily="49" charset="0"/>
              </a:rPr>
              <a:t>did-</a:t>
            </a:r>
            <a:r>
              <a:rPr lang="en-US" cap="none" dirty="0" err="1">
                <a:latin typeface="Consolas" panose="020B0609020204030204" pitchFamily="49" charset="0"/>
              </a:rPr>
              <a:t>uri</a:t>
            </a:r>
            <a:r>
              <a:rPr lang="en-US" dirty="0"/>
              <a:t> Service Endpoint Transformers: Use Cases</a:t>
            </a:r>
            <a:br>
              <a:rPr lang="en-US" dirty="0"/>
            </a:br>
            <a:endParaRPr lang="en-US" dirty="0"/>
          </a:p>
        </p:txBody>
      </p:sp>
      <p:sp>
        <p:nvSpPr>
          <p:cNvPr id="3" name="Content Placeholder 2">
            <a:extLst>
              <a:ext uri="{FF2B5EF4-FFF2-40B4-BE49-F238E27FC236}">
                <a16:creationId xmlns:a16="http://schemas.microsoft.com/office/drawing/2014/main" id="{1F714308-1FD2-476B-88F9-F49BAD6F45DC}"/>
              </a:ext>
            </a:extLst>
          </p:cNvPr>
          <p:cNvSpPr>
            <a:spLocks noGrp="1"/>
          </p:cNvSpPr>
          <p:nvPr>
            <p:ph idx="1"/>
          </p:nvPr>
        </p:nvSpPr>
        <p:spPr>
          <a:xfrm>
            <a:off x="704850" y="1238250"/>
            <a:ext cx="15870238" cy="7446885"/>
          </a:xfrm>
        </p:spPr>
        <p:txBody>
          <a:bodyPr>
            <a:normAutofit/>
          </a:bodyPr>
          <a:lstStyle/>
          <a:p>
            <a:r>
              <a:rPr lang="en-US" dirty="0"/>
              <a:t>H. DID URI Service Endpoint Transformation Use Cases</a:t>
            </a:r>
          </a:p>
          <a:p>
            <a:pPr lvl="1"/>
            <a:r>
              <a:rPr lang="en-US" dirty="0"/>
              <a:t>using "!" transformer (pipe) option and $serviceId transform option</a:t>
            </a:r>
          </a:p>
          <a:p>
            <a:r>
              <a:rPr lang="en-US" dirty="0"/>
              <a:t>The following use cases use the "!" transformer (pipe) option and $serviceId transformer (pipe) option (aka $serviceId transformer). </a:t>
            </a:r>
          </a:p>
          <a:p>
            <a:r>
              <a:rPr lang="en-US" dirty="0"/>
              <a:t>The tokens immediately precede "!" is formally the text that matches be the </a:t>
            </a:r>
            <a:r>
              <a:rPr lang="en-US" dirty="0">
                <a:latin typeface="Consolas" panose="020B0609020204030204" pitchFamily="49" charset="0"/>
              </a:rPr>
              <a:t>did</a:t>
            </a:r>
            <a:r>
              <a:rPr lang="en-US" dirty="0"/>
              <a:t> rule. The semantics are:</a:t>
            </a:r>
          </a:p>
          <a:p>
            <a:pPr lvl="1"/>
            <a:r>
              <a:rPr lang="en-US" dirty="0"/>
              <a:t>Take the did text (up to the "!" pipe option), and</a:t>
            </a:r>
          </a:p>
          <a:p>
            <a:pPr lvl="1"/>
            <a:r>
              <a:rPr lang="en-US" dirty="0"/>
              <a:t>Pass it through a transformation represented by the transform options that follow the "!" transformer (pipe) option.</a:t>
            </a:r>
          </a:p>
          <a:p>
            <a:r>
              <a:rPr lang="en-US" dirty="0"/>
              <a:t>For example, if the transformer is $serviceId="&lt;service-id&gt;", the effect is to produce the resolved URL/URI for, the service endpoint corresponding service-id.  Conceptually, the processing is:</a:t>
            </a:r>
            <a:br>
              <a:rPr lang="en-US" dirty="0"/>
            </a:br>
            <a:br>
              <a:rPr lang="en-US" dirty="0"/>
            </a:br>
            <a:r>
              <a:rPr lang="en-US" dirty="0"/>
              <a:t>	</a:t>
            </a:r>
            <a:r>
              <a:rPr lang="en-US" dirty="0">
                <a:latin typeface="Consolas" panose="020B0609020204030204" pitchFamily="49" charset="0"/>
              </a:rPr>
              <a:t>did | transform(tranformOptions) </a:t>
            </a:r>
            <a:r>
              <a:rPr lang="en-US" dirty="0"/>
              <a:t>to produce a </a:t>
            </a:r>
            <a:r>
              <a:rPr lang="en-US" dirty="0">
                <a:latin typeface="Consolas" panose="020B0609020204030204" pitchFamily="49" charset="0"/>
              </a:rPr>
              <a:t>transformed-</a:t>
            </a:r>
            <a:r>
              <a:rPr lang="en-US" dirty="0" err="1">
                <a:latin typeface="Consolas" panose="020B0609020204030204" pitchFamily="49" charset="0"/>
              </a:rPr>
              <a:t>uri</a:t>
            </a:r>
            <a:endParaRPr lang="en-US" dirty="0">
              <a:latin typeface="Consolas" panose="020B0609020204030204" pitchFamily="49" charset="0"/>
            </a:endParaRPr>
          </a:p>
        </p:txBody>
      </p:sp>
      <p:sp>
        <p:nvSpPr>
          <p:cNvPr id="4" name="Date Placeholder 3">
            <a:extLst>
              <a:ext uri="{FF2B5EF4-FFF2-40B4-BE49-F238E27FC236}">
                <a16:creationId xmlns:a16="http://schemas.microsoft.com/office/drawing/2014/main" id="{25972F7E-1B52-4E73-897B-C592AE24C6A8}"/>
              </a:ext>
            </a:extLst>
          </p:cNvPr>
          <p:cNvSpPr>
            <a:spLocks noGrp="1"/>
          </p:cNvSpPr>
          <p:nvPr>
            <p:ph type="dt" sz="half" idx="10"/>
          </p:nvPr>
        </p:nvSpPr>
        <p:spPr/>
        <p:txBody>
          <a:bodyPr/>
          <a:lstStyle/>
          <a:p>
            <a:fld id="{3073E183-B77C-475E-88F0-6FDBD24539C2}" type="datetime1">
              <a:rPr lang="en-CA" smtClean="0"/>
              <a:t>2019-03-30</a:t>
            </a:fld>
            <a:endParaRPr lang="en-CA" dirty="0"/>
          </a:p>
        </p:txBody>
      </p:sp>
      <p:sp>
        <p:nvSpPr>
          <p:cNvPr id="5" name="Footer Placeholder 4">
            <a:extLst>
              <a:ext uri="{FF2B5EF4-FFF2-40B4-BE49-F238E27FC236}">
                <a16:creationId xmlns:a16="http://schemas.microsoft.com/office/drawing/2014/main" id="{A5E8703B-8379-455E-8454-C36D3FB66A5A}"/>
              </a:ext>
            </a:extLst>
          </p:cNvPr>
          <p:cNvSpPr>
            <a:spLocks noGrp="1"/>
          </p:cNvSpPr>
          <p:nvPr>
            <p:ph type="ftr" sz="quarter" idx="11"/>
          </p:nvPr>
        </p:nvSpPr>
        <p:spPr/>
        <p:txBody>
          <a:bodyPr/>
          <a:lstStyle/>
          <a:p>
            <a:r>
              <a:rPr lang="en-US" dirty="0"/>
              <a:t>Hyperonomy Universal Decentralized Identifier URI Specification (did-</a:t>
            </a:r>
            <a:r>
              <a:rPr lang="en-US" dirty="0" err="1"/>
              <a:t>uri</a:t>
            </a:r>
            <a:r>
              <a:rPr lang="en-US" dirty="0"/>
              <a:t>-spec)</a:t>
            </a:r>
            <a:endParaRPr lang="en-CA" dirty="0"/>
          </a:p>
        </p:txBody>
      </p:sp>
      <p:sp>
        <p:nvSpPr>
          <p:cNvPr id="6" name="Slide Number Placeholder 5">
            <a:extLst>
              <a:ext uri="{FF2B5EF4-FFF2-40B4-BE49-F238E27FC236}">
                <a16:creationId xmlns:a16="http://schemas.microsoft.com/office/drawing/2014/main" id="{B762A38B-3A62-4C3A-B5F9-DA1A3AEA93E5}"/>
              </a:ext>
            </a:extLst>
          </p:cNvPr>
          <p:cNvSpPr>
            <a:spLocks noGrp="1"/>
          </p:cNvSpPr>
          <p:nvPr>
            <p:ph type="sldNum" sz="quarter" idx="12"/>
          </p:nvPr>
        </p:nvSpPr>
        <p:spPr/>
        <p:txBody>
          <a:bodyPr/>
          <a:lstStyle/>
          <a:p>
            <a:pPr algn="l"/>
            <a:fld id="{0B5C67D1-9F66-4BC1-9BEC-73C07D7C9B6B}" type="slidenum">
              <a:rPr lang="en-US" smtClean="0"/>
              <a:pPr algn="l"/>
              <a:t>36</a:t>
            </a:fld>
            <a:endParaRPr lang="en-US" dirty="0"/>
          </a:p>
        </p:txBody>
      </p:sp>
    </p:spTree>
    <p:extLst>
      <p:ext uri="{BB962C8B-B14F-4D97-AF65-F5344CB8AC3E}">
        <p14:creationId xmlns:p14="http://schemas.microsoft.com/office/powerpoint/2010/main" val="347248533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245188-36CE-4095-BE7E-44B8B49B275F}"/>
              </a:ext>
            </a:extLst>
          </p:cNvPr>
          <p:cNvSpPr>
            <a:spLocks noGrp="1"/>
          </p:cNvSpPr>
          <p:nvPr>
            <p:ph type="title"/>
          </p:nvPr>
        </p:nvSpPr>
        <p:spPr>
          <a:xfrm>
            <a:off x="704850" y="263995"/>
            <a:ext cx="15870238" cy="1487145"/>
          </a:xfrm>
        </p:spPr>
        <p:txBody>
          <a:bodyPr>
            <a:normAutofit fontScale="90000"/>
          </a:bodyPr>
          <a:lstStyle/>
          <a:p>
            <a:r>
              <a:rPr lang="en-US" cap="none" dirty="0">
                <a:latin typeface="Consolas" panose="020B0609020204030204" pitchFamily="49" charset="0"/>
              </a:rPr>
              <a:t>did-</a:t>
            </a:r>
            <a:r>
              <a:rPr lang="en-US" cap="none" dirty="0" err="1">
                <a:latin typeface="Consolas" panose="020B0609020204030204" pitchFamily="49" charset="0"/>
              </a:rPr>
              <a:t>uri</a:t>
            </a:r>
            <a:r>
              <a:rPr lang="en-US" dirty="0"/>
              <a:t> Service Endpoint Transformers: Examples</a:t>
            </a:r>
            <a:br>
              <a:rPr lang="en-US" dirty="0"/>
            </a:br>
            <a:endParaRPr lang="en-US" dirty="0"/>
          </a:p>
        </p:txBody>
      </p:sp>
      <p:sp>
        <p:nvSpPr>
          <p:cNvPr id="4" name="Date Placeholder 3">
            <a:extLst>
              <a:ext uri="{FF2B5EF4-FFF2-40B4-BE49-F238E27FC236}">
                <a16:creationId xmlns:a16="http://schemas.microsoft.com/office/drawing/2014/main" id="{25972F7E-1B52-4E73-897B-C592AE24C6A8}"/>
              </a:ext>
            </a:extLst>
          </p:cNvPr>
          <p:cNvSpPr>
            <a:spLocks noGrp="1"/>
          </p:cNvSpPr>
          <p:nvPr>
            <p:ph type="dt" sz="half" idx="10"/>
          </p:nvPr>
        </p:nvSpPr>
        <p:spPr/>
        <p:txBody>
          <a:bodyPr/>
          <a:lstStyle/>
          <a:p>
            <a:fld id="{1210F556-B212-45C4-B221-D2C20A1B18AE}" type="datetime1">
              <a:rPr lang="en-CA" smtClean="0"/>
              <a:t>2019-03-30</a:t>
            </a:fld>
            <a:endParaRPr lang="en-CA" dirty="0"/>
          </a:p>
        </p:txBody>
      </p:sp>
      <p:sp>
        <p:nvSpPr>
          <p:cNvPr id="5" name="Footer Placeholder 4">
            <a:extLst>
              <a:ext uri="{FF2B5EF4-FFF2-40B4-BE49-F238E27FC236}">
                <a16:creationId xmlns:a16="http://schemas.microsoft.com/office/drawing/2014/main" id="{A5E8703B-8379-455E-8454-C36D3FB66A5A}"/>
              </a:ext>
            </a:extLst>
          </p:cNvPr>
          <p:cNvSpPr>
            <a:spLocks noGrp="1"/>
          </p:cNvSpPr>
          <p:nvPr>
            <p:ph type="ftr" sz="quarter" idx="11"/>
          </p:nvPr>
        </p:nvSpPr>
        <p:spPr/>
        <p:txBody>
          <a:bodyPr/>
          <a:lstStyle/>
          <a:p>
            <a:r>
              <a:rPr lang="en-CA" dirty="0"/>
              <a:t>Reference: </a:t>
            </a:r>
            <a:r>
              <a:rPr lang="en-US" dirty="0">
                <a:hlinkClick r:id="rId2">
                  <a:extLst>
                    <a:ext uri="{A12FA001-AC4F-418D-AE19-62706E023703}">
                      <ahyp:hlinkClr xmlns:ahyp="http://schemas.microsoft.com/office/drawing/2018/hyperlinkcolor" val="tx"/>
                    </a:ext>
                  </a:extLst>
                </a:hlinkClick>
              </a:rPr>
              <a:t>http://www.windley.com/archives/2019/02/decentralized_identifiers.shtml</a:t>
            </a:r>
            <a:endParaRPr lang="en-CA" dirty="0"/>
          </a:p>
        </p:txBody>
      </p:sp>
      <p:sp>
        <p:nvSpPr>
          <p:cNvPr id="6" name="Slide Number Placeholder 5">
            <a:extLst>
              <a:ext uri="{FF2B5EF4-FFF2-40B4-BE49-F238E27FC236}">
                <a16:creationId xmlns:a16="http://schemas.microsoft.com/office/drawing/2014/main" id="{FEDA3E3B-0C5C-4773-94AF-3AA099784258}"/>
              </a:ext>
            </a:extLst>
          </p:cNvPr>
          <p:cNvSpPr>
            <a:spLocks noGrp="1"/>
          </p:cNvSpPr>
          <p:nvPr>
            <p:ph type="sldNum" sz="quarter" idx="12"/>
          </p:nvPr>
        </p:nvSpPr>
        <p:spPr/>
        <p:txBody>
          <a:bodyPr/>
          <a:lstStyle/>
          <a:p>
            <a:pPr algn="l"/>
            <a:fld id="{0B5C67D1-9F66-4BC1-9BEC-73C07D7C9B6B}" type="slidenum">
              <a:rPr lang="en-US" smtClean="0"/>
              <a:pPr algn="l"/>
              <a:t>37</a:t>
            </a:fld>
            <a:endParaRPr lang="en-US" dirty="0"/>
          </a:p>
        </p:txBody>
      </p:sp>
      <p:pic>
        <p:nvPicPr>
          <p:cNvPr id="10" name="Picture 9">
            <a:extLst>
              <a:ext uri="{FF2B5EF4-FFF2-40B4-BE49-F238E27FC236}">
                <a16:creationId xmlns:a16="http://schemas.microsoft.com/office/drawing/2014/main" id="{FA0C064D-AAC3-4B68-8667-D0A836152FDB}"/>
              </a:ext>
            </a:extLst>
          </p:cNvPr>
          <p:cNvPicPr>
            <a:picLocks noChangeAspect="1"/>
          </p:cNvPicPr>
          <p:nvPr/>
        </p:nvPicPr>
        <p:blipFill>
          <a:blip r:embed="rId3"/>
          <a:stretch>
            <a:fillRect/>
          </a:stretch>
        </p:blipFill>
        <p:spPr>
          <a:xfrm>
            <a:off x="704850" y="1007567"/>
            <a:ext cx="10585032" cy="7963840"/>
          </a:xfrm>
          <a:prstGeom prst="rect">
            <a:avLst/>
          </a:prstGeom>
        </p:spPr>
      </p:pic>
    </p:spTree>
    <p:extLst>
      <p:ext uri="{BB962C8B-B14F-4D97-AF65-F5344CB8AC3E}">
        <p14:creationId xmlns:p14="http://schemas.microsoft.com/office/powerpoint/2010/main" val="262208345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245188-36CE-4095-BE7E-44B8B49B275F}"/>
              </a:ext>
            </a:extLst>
          </p:cNvPr>
          <p:cNvSpPr>
            <a:spLocks noGrp="1"/>
          </p:cNvSpPr>
          <p:nvPr>
            <p:ph type="title"/>
          </p:nvPr>
        </p:nvSpPr>
        <p:spPr>
          <a:xfrm>
            <a:off x="704850" y="263995"/>
            <a:ext cx="15870238" cy="1487145"/>
          </a:xfrm>
        </p:spPr>
        <p:txBody>
          <a:bodyPr>
            <a:normAutofit fontScale="90000"/>
          </a:bodyPr>
          <a:lstStyle/>
          <a:p>
            <a:r>
              <a:rPr lang="en-US" cap="none" dirty="0">
                <a:latin typeface="Consolas" panose="020B0609020204030204" pitchFamily="49" charset="0"/>
              </a:rPr>
              <a:t>did-</a:t>
            </a:r>
            <a:r>
              <a:rPr lang="en-US" cap="none" dirty="0" err="1">
                <a:latin typeface="Consolas" panose="020B0609020204030204" pitchFamily="49" charset="0"/>
              </a:rPr>
              <a:t>uri</a:t>
            </a:r>
            <a:r>
              <a:rPr lang="en-US" dirty="0"/>
              <a:t> Service Endpoint Transformers: Examples</a:t>
            </a:r>
            <a:br>
              <a:rPr lang="en-US" dirty="0"/>
            </a:br>
            <a:endParaRPr lang="en-US" dirty="0"/>
          </a:p>
        </p:txBody>
      </p:sp>
      <p:sp>
        <p:nvSpPr>
          <p:cNvPr id="3" name="Content Placeholder 2">
            <a:extLst>
              <a:ext uri="{FF2B5EF4-FFF2-40B4-BE49-F238E27FC236}">
                <a16:creationId xmlns:a16="http://schemas.microsoft.com/office/drawing/2014/main" id="{1F714308-1FD2-476B-88F9-F49BAD6F45DC}"/>
              </a:ext>
            </a:extLst>
          </p:cNvPr>
          <p:cNvSpPr>
            <a:spLocks noGrp="1"/>
          </p:cNvSpPr>
          <p:nvPr>
            <p:ph idx="1"/>
          </p:nvPr>
        </p:nvSpPr>
        <p:spPr>
          <a:xfrm>
            <a:off x="704850" y="968007"/>
            <a:ext cx="16575088" cy="6648245"/>
          </a:xfrm>
        </p:spPr>
        <p:txBody>
          <a:bodyPr>
            <a:noAutofit/>
          </a:bodyPr>
          <a:lstStyle/>
          <a:p>
            <a:r>
              <a:rPr lang="en-US" dirty="0"/>
              <a:t>Here's are 2 specific examples based on the Windley examples. These examples also make clear the difference between the transformer approach and the ';' approach. The subject DID document is from Windley article.</a:t>
            </a:r>
          </a:p>
          <a:p>
            <a:r>
              <a:rPr lang="en-US" b="1" dirty="0"/>
              <a:t>Approach	Example</a:t>
            </a:r>
          </a:p>
          <a:p>
            <a:r>
              <a:rPr lang="en-US" dirty="0"/>
              <a:t>Windley	</a:t>
            </a:r>
            <a:r>
              <a:rPr lang="en-US" dirty="0">
                <a:latin typeface="Consolas" panose="020B0609020204030204" pitchFamily="49" charset="0"/>
              </a:rPr>
              <a:t>did:sov:123456789abcdefghij;exam_svc</a:t>
            </a:r>
          </a:p>
          <a:p>
            <a:r>
              <a:rPr lang="en-US" dirty="0"/>
              <a:t>Transformer	</a:t>
            </a:r>
            <a:r>
              <a:rPr lang="en-US" dirty="0">
                <a:latin typeface="Consolas" panose="020B0609020204030204" pitchFamily="49" charset="0"/>
              </a:rPr>
              <a:t>did:sov:123456789abcdefghij!$serviceId="</a:t>
            </a:r>
            <a:r>
              <a:rPr lang="en-US" dirty="0" err="1">
                <a:latin typeface="Consolas" panose="020B0609020204030204" pitchFamily="49" charset="0"/>
              </a:rPr>
              <a:t>exam_svc</a:t>
            </a:r>
            <a:r>
              <a:rPr lang="en-US" dirty="0">
                <a:latin typeface="Consolas" panose="020B0609020204030204" pitchFamily="49" charset="0"/>
              </a:rPr>
              <a:t>"</a:t>
            </a:r>
          </a:p>
          <a:p>
            <a:r>
              <a:rPr lang="en-US" dirty="0"/>
              <a:t>Both of the above </a:t>
            </a:r>
            <a:r>
              <a:rPr lang="en-US" dirty="0">
                <a:latin typeface="Consolas" panose="020B0609020204030204" pitchFamily="49" charset="0"/>
              </a:rPr>
              <a:t>did-</a:t>
            </a:r>
            <a:r>
              <a:rPr lang="en-US" dirty="0" err="1">
                <a:latin typeface="Consolas" panose="020B0609020204030204" pitchFamily="49" charset="0"/>
              </a:rPr>
              <a:t>uri</a:t>
            </a:r>
            <a:r>
              <a:rPr lang="en-US" dirty="0" err="1"/>
              <a:t>’s</a:t>
            </a:r>
            <a:r>
              <a:rPr lang="en-US" dirty="0"/>
              <a:t> resolve (dereference) to the same URI/URL: </a:t>
            </a:r>
            <a:r>
              <a:rPr lang="en-US" dirty="0">
                <a:latin typeface="Consolas" panose="020B0609020204030204" pitchFamily="49" charset="0"/>
              </a:rPr>
              <a:t>https://example.com/endpoint/8377464</a:t>
            </a:r>
          </a:p>
          <a:p>
            <a:r>
              <a:rPr lang="en-US" b="1" dirty="0"/>
              <a:t>Approach	Example</a:t>
            </a:r>
          </a:p>
          <a:p>
            <a:r>
              <a:rPr lang="en-US" dirty="0"/>
              <a:t>Windley	</a:t>
            </a:r>
            <a:r>
              <a:rPr lang="en-US" dirty="0">
                <a:latin typeface="Consolas" panose="020B0609020204030204" pitchFamily="49" charset="0"/>
              </a:rPr>
              <a:t>did:sov:123456789abcdefghij;exam_svc/foo/bar?a=1#flip</a:t>
            </a:r>
          </a:p>
          <a:p>
            <a:r>
              <a:rPr lang="en-US" dirty="0"/>
              <a:t>Transformer	</a:t>
            </a:r>
            <a:r>
              <a:rPr lang="en-US" dirty="0">
                <a:latin typeface="Consolas" panose="020B0609020204030204" pitchFamily="49" charset="0"/>
              </a:rPr>
              <a:t>did:sov:123456789abcdefghij!$serviceId="</a:t>
            </a:r>
            <a:r>
              <a:rPr lang="en-US" dirty="0" err="1">
                <a:latin typeface="Consolas" panose="020B0609020204030204" pitchFamily="49" charset="0"/>
              </a:rPr>
              <a:t>exam_svc</a:t>
            </a:r>
            <a:r>
              <a:rPr lang="en-US" dirty="0">
                <a:latin typeface="Consolas" panose="020B0609020204030204" pitchFamily="49" charset="0"/>
              </a:rPr>
              <a:t>"/foo/bar?a=1#flip</a:t>
            </a:r>
          </a:p>
          <a:p>
            <a:r>
              <a:rPr lang="en-US" dirty="0"/>
              <a:t>Both of the above </a:t>
            </a:r>
            <a:r>
              <a:rPr lang="en-US" dirty="0">
                <a:latin typeface="Consolas" panose="020B0609020204030204" pitchFamily="49" charset="0"/>
              </a:rPr>
              <a:t>did-</a:t>
            </a:r>
            <a:r>
              <a:rPr lang="en-US" dirty="0" err="1">
                <a:latin typeface="Consolas" panose="020B0609020204030204" pitchFamily="49" charset="0"/>
              </a:rPr>
              <a:t>uri</a:t>
            </a:r>
            <a:r>
              <a:rPr lang="en-US" dirty="0" err="1"/>
              <a:t>’s</a:t>
            </a:r>
            <a:r>
              <a:rPr lang="en-US" dirty="0"/>
              <a:t> resolve (dereference) to the same URI/URL: </a:t>
            </a:r>
            <a:r>
              <a:rPr lang="en-US" dirty="0">
                <a:latin typeface="Consolas" panose="020B0609020204030204" pitchFamily="49" charset="0"/>
              </a:rPr>
              <a:t>https://example.com/endpoint/8377464/foo/bar?a=1#flip</a:t>
            </a:r>
          </a:p>
        </p:txBody>
      </p:sp>
      <p:sp>
        <p:nvSpPr>
          <p:cNvPr id="4" name="Date Placeholder 3">
            <a:extLst>
              <a:ext uri="{FF2B5EF4-FFF2-40B4-BE49-F238E27FC236}">
                <a16:creationId xmlns:a16="http://schemas.microsoft.com/office/drawing/2014/main" id="{25972F7E-1B52-4E73-897B-C592AE24C6A8}"/>
              </a:ext>
            </a:extLst>
          </p:cNvPr>
          <p:cNvSpPr>
            <a:spLocks noGrp="1"/>
          </p:cNvSpPr>
          <p:nvPr>
            <p:ph type="dt" sz="half" idx="10"/>
          </p:nvPr>
        </p:nvSpPr>
        <p:spPr/>
        <p:txBody>
          <a:bodyPr/>
          <a:lstStyle/>
          <a:p>
            <a:fld id="{1210F556-B212-45C4-B221-D2C20A1B18AE}" type="datetime1">
              <a:rPr lang="en-CA" smtClean="0"/>
              <a:t>2019-03-30</a:t>
            </a:fld>
            <a:endParaRPr lang="en-CA" dirty="0"/>
          </a:p>
        </p:txBody>
      </p:sp>
      <p:sp>
        <p:nvSpPr>
          <p:cNvPr id="5" name="Footer Placeholder 4">
            <a:extLst>
              <a:ext uri="{FF2B5EF4-FFF2-40B4-BE49-F238E27FC236}">
                <a16:creationId xmlns:a16="http://schemas.microsoft.com/office/drawing/2014/main" id="{A5E8703B-8379-455E-8454-C36D3FB66A5A}"/>
              </a:ext>
            </a:extLst>
          </p:cNvPr>
          <p:cNvSpPr>
            <a:spLocks noGrp="1"/>
          </p:cNvSpPr>
          <p:nvPr>
            <p:ph type="ftr" sz="quarter" idx="11"/>
          </p:nvPr>
        </p:nvSpPr>
        <p:spPr/>
        <p:txBody>
          <a:bodyPr/>
          <a:lstStyle/>
          <a:p>
            <a:r>
              <a:rPr lang="en-US" dirty="0"/>
              <a:t>Hyperonomy Universal Decentralized Identifier URI Specification (did-</a:t>
            </a:r>
            <a:r>
              <a:rPr lang="en-US" dirty="0" err="1"/>
              <a:t>uri</a:t>
            </a:r>
            <a:r>
              <a:rPr lang="en-US" dirty="0"/>
              <a:t>-spec)</a:t>
            </a:r>
            <a:endParaRPr lang="en-CA" dirty="0"/>
          </a:p>
        </p:txBody>
      </p:sp>
      <p:sp>
        <p:nvSpPr>
          <p:cNvPr id="6" name="Slide Number Placeholder 5">
            <a:extLst>
              <a:ext uri="{FF2B5EF4-FFF2-40B4-BE49-F238E27FC236}">
                <a16:creationId xmlns:a16="http://schemas.microsoft.com/office/drawing/2014/main" id="{FEDA3E3B-0C5C-4773-94AF-3AA099784258}"/>
              </a:ext>
            </a:extLst>
          </p:cNvPr>
          <p:cNvSpPr>
            <a:spLocks noGrp="1"/>
          </p:cNvSpPr>
          <p:nvPr>
            <p:ph type="sldNum" sz="quarter" idx="12"/>
          </p:nvPr>
        </p:nvSpPr>
        <p:spPr/>
        <p:txBody>
          <a:bodyPr/>
          <a:lstStyle/>
          <a:p>
            <a:pPr algn="l"/>
            <a:fld id="{0B5C67D1-9F66-4BC1-9BEC-73C07D7C9B6B}" type="slidenum">
              <a:rPr lang="en-US" smtClean="0"/>
              <a:pPr algn="l"/>
              <a:t>38</a:t>
            </a:fld>
            <a:endParaRPr lang="en-US" dirty="0"/>
          </a:p>
        </p:txBody>
      </p:sp>
    </p:spTree>
    <p:extLst>
      <p:ext uri="{BB962C8B-B14F-4D97-AF65-F5344CB8AC3E}">
        <p14:creationId xmlns:p14="http://schemas.microsoft.com/office/powerpoint/2010/main" val="174896816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58C028-0AA5-448F-8693-648498959224}"/>
              </a:ext>
            </a:extLst>
          </p:cNvPr>
          <p:cNvSpPr>
            <a:spLocks noGrp="1"/>
          </p:cNvSpPr>
          <p:nvPr>
            <p:ph type="title"/>
          </p:nvPr>
        </p:nvSpPr>
        <p:spPr>
          <a:xfrm>
            <a:off x="704850" y="549745"/>
            <a:ext cx="16575088" cy="1487145"/>
          </a:xfrm>
        </p:spPr>
        <p:txBody>
          <a:bodyPr>
            <a:noAutofit/>
          </a:bodyPr>
          <a:lstStyle/>
          <a:p>
            <a:r>
              <a:rPr lang="en-US" cap="none" dirty="0">
                <a:latin typeface="Consolas" panose="020B0609020204030204" pitchFamily="49" charset="0"/>
              </a:rPr>
              <a:t>did-</a:t>
            </a:r>
            <a:r>
              <a:rPr lang="en-US" cap="none" dirty="0" err="1">
                <a:latin typeface="Consolas" panose="020B0609020204030204" pitchFamily="49" charset="0"/>
              </a:rPr>
              <a:t>uri</a:t>
            </a:r>
            <a:r>
              <a:rPr lang="en-US" dirty="0"/>
              <a:t> Service Endpoint Transformers: NOTES</a:t>
            </a:r>
          </a:p>
        </p:txBody>
      </p:sp>
      <p:sp>
        <p:nvSpPr>
          <p:cNvPr id="3" name="Content Placeholder 2">
            <a:extLst>
              <a:ext uri="{FF2B5EF4-FFF2-40B4-BE49-F238E27FC236}">
                <a16:creationId xmlns:a16="http://schemas.microsoft.com/office/drawing/2014/main" id="{507B2109-1060-4132-ACD9-6C87368CAF49}"/>
              </a:ext>
            </a:extLst>
          </p:cNvPr>
          <p:cNvSpPr>
            <a:spLocks noGrp="1"/>
          </p:cNvSpPr>
          <p:nvPr>
            <p:ph idx="1"/>
          </p:nvPr>
        </p:nvSpPr>
        <p:spPr/>
        <p:txBody>
          <a:bodyPr/>
          <a:lstStyle/>
          <a:p>
            <a:r>
              <a:rPr lang="en-US" dirty="0"/>
              <a:t>NOTE: DID schemes and/or DID Resolvers can define additional transform options. They are not limited by the syntax specification.</a:t>
            </a:r>
          </a:p>
          <a:p>
            <a:r>
              <a:rPr lang="en-US" dirty="0"/>
              <a:t>NOTE: The ";" token is no longer used anywhere in DID syntax patterns represented across all of the use case categories.</a:t>
            </a:r>
          </a:p>
          <a:p>
            <a:r>
              <a:rPr lang="en-US" dirty="0"/>
              <a:t>NOTE: Related (and reflecting the views of @dhh128 in comment </a:t>
            </a:r>
            <a:r>
              <a:rPr lang="en-US" dirty="0">
                <a:hlinkClick r:id="rId2"/>
              </a:rPr>
              <a:t>https://github.com/w3c-ccg/did-spec/pull/168#issuecomment-471655338</a:t>
            </a:r>
            <a:r>
              <a:rPr lang="en-US" dirty="0"/>
              <a:t>), there should no longer be a need to use ";' or any special symbol (other than "#") in the id attribute of a service endpoint in a DID Document.</a:t>
            </a:r>
          </a:p>
        </p:txBody>
      </p:sp>
      <p:sp>
        <p:nvSpPr>
          <p:cNvPr id="4" name="Date Placeholder 3">
            <a:extLst>
              <a:ext uri="{FF2B5EF4-FFF2-40B4-BE49-F238E27FC236}">
                <a16:creationId xmlns:a16="http://schemas.microsoft.com/office/drawing/2014/main" id="{609D3861-5ECD-4C03-A11C-6036A8C079BC}"/>
              </a:ext>
            </a:extLst>
          </p:cNvPr>
          <p:cNvSpPr>
            <a:spLocks noGrp="1"/>
          </p:cNvSpPr>
          <p:nvPr>
            <p:ph type="dt" sz="half" idx="10"/>
          </p:nvPr>
        </p:nvSpPr>
        <p:spPr/>
        <p:txBody>
          <a:bodyPr/>
          <a:lstStyle/>
          <a:p>
            <a:fld id="{AC93701E-3793-4ED5-B034-860DC8C56810}" type="datetime1">
              <a:rPr lang="en-CA" smtClean="0"/>
              <a:t>2019-03-30</a:t>
            </a:fld>
            <a:endParaRPr lang="en-CA" dirty="0"/>
          </a:p>
        </p:txBody>
      </p:sp>
      <p:sp>
        <p:nvSpPr>
          <p:cNvPr id="5" name="Footer Placeholder 4">
            <a:extLst>
              <a:ext uri="{FF2B5EF4-FFF2-40B4-BE49-F238E27FC236}">
                <a16:creationId xmlns:a16="http://schemas.microsoft.com/office/drawing/2014/main" id="{AF92E9A6-C60B-48BC-8162-9430919E49FF}"/>
              </a:ext>
            </a:extLst>
          </p:cNvPr>
          <p:cNvSpPr>
            <a:spLocks noGrp="1"/>
          </p:cNvSpPr>
          <p:nvPr>
            <p:ph type="ftr" sz="quarter" idx="11"/>
          </p:nvPr>
        </p:nvSpPr>
        <p:spPr/>
        <p:txBody>
          <a:bodyPr/>
          <a:lstStyle/>
          <a:p>
            <a:r>
              <a:rPr lang="en-US" dirty="0"/>
              <a:t>Hyperonomy Universal Decentralized Identifier URI Specification (did-</a:t>
            </a:r>
            <a:r>
              <a:rPr lang="en-US" dirty="0" err="1"/>
              <a:t>uri</a:t>
            </a:r>
            <a:r>
              <a:rPr lang="en-US" dirty="0"/>
              <a:t>-spec)</a:t>
            </a:r>
            <a:endParaRPr lang="en-CA" dirty="0"/>
          </a:p>
        </p:txBody>
      </p:sp>
      <p:sp>
        <p:nvSpPr>
          <p:cNvPr id="6" name="Slide Number Placeholder 5">
            <a:extLst>
              <a:ext uri="{FF2B5EF4-FFF2-40B4-BE49-F238E27FC236}">
                <a16:creationId xmlns:a16="http://schemas.microsoft.com/office/drawing/2014/main" id="{8B9019A7-E1E5-48F2-811F-A084BF0AF8F1}"/>
              </a:ext>
            </a:extLst>
          </p:cNvPr>
          <p:cNvSpPr>
            <a:spLocks noGrp="1"/>
          </p:cNvSpPr>
          <p:nvPr>
            <p:ph type="sldNum" sz="quarter" idx="12"/>
          </p:nvPr>
        </p:nvSpPr>
        <p:spPr/>
        <p:txBody>
          <a:bodyPr/>
          <a:lstStyle/>
          <a:p>
            <a:pPr algn="l"/>
            <a:fld id="{0B5C67D1-9F66-4BC1-9BEC-73C07D7C9B6B}" type="slidenum">
              <a:rPr lang="en-US" smtClean="0"/>
              <a:pPr algn="l"/>
              <a:t>39</a:t>
            </a:fld>
            <a:endParaRPr lang="en-US" dirty="0"/>
          </a:p>
        </p:txBody>
      </p:sp>
    </p:spTree>
    <p:extLst>
      <p:ext uri="{BB962C8B-B14F-4D97-AF65-F5344CB8AC3E}">
        <p14:creationId xmlns:p14="http://schemas.microsoft.com/office/powerpoint/2010/main" val="29661702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012633-87B0-4FF4-81DB-DBF98DFFCEDA}"/>
              </a:ext>
            </a:extLst>
          </p:cNvPr>
          <p:cNvSpPr>
            <a:spLocks noGrp="1"/>
          </p:cNvSpPr>
          <p:nvPr>
            <p:ph type="title"/>
          </p:nvPr>
        </p:nvSpPr>
        <p:spPr>
          <a:xfrm>
            <a:off x="296069" y="407505"/>
            <a:ext cx="16983869" cy="1487145"/>
          </a:xfrm>
        </p:spPr>
        <p:txBody>
          <a:bodyPr>
            <a:normAutofit/>
          </a:bodyPr>
          <a:lstStyle/>
          <a:p>
            <a:r>
              <a:rPr lang="en-CA" dirty="0"/>
              <a:t>High-level </a:t>
            </a:r>
            <a:r>
              <a:rPr lang="en-CA" cap="none" dirty="0">
                <a:latin typeface="Consolas" panose="020B0609020204030204" pitchFamily="49" charset="0"/>
              </a:rPr>
              <a:t>did-</a:t>
            </a:r>
            <a:r>
              <a:rPr lang="en-CA" cap="none" dirty="0" err="1">
                <a:latin typeface="Consolas" panose="020B0609020204030204" pitchFamily="49" charset="0"/>
              </a:rPr>
              <a:t>uri</a:t>
            </a:r>
            <a:r>
              <a:rPr lang="en-CA" dirty="0"/>
              <a:t> User Scenarios (Slide 45)</a:t>
            </a:r>
            <a:endParaRPr lang="en-US" dirty="0"/>
          </a:p>
        </p:txBody>
      </p:sp>
      <p:sp>
        <p:nvSpPr>
          <p:cNvPr id="3" name="Slide Number Placeholder 2">
            <a:extLst>
              <a:ext uri="{FF2B5EF4-FFF2-40B4-BE49-F238E27FC236}">
                <a16:creationId xmlns:a16="http://schemas.microsoft.com/office/drawing/2014/main" id="{9AC5E96D-6B8B-448A-8136-E6CE91F9154C}"/>
              </a:ext>
            </a:extLst>
          </p:cNvPr>
          <p:cNvSpPr>
            <a:spLocks noGrp="1"/>
          </p:cNvSpPr>
          <p:nvPr>
            <p:ph type="sldNum" sz="quarter" idx="12"/>
          </p:nvPr>
        </p:nvSpPr>
        <p:spPr/>
        <p:txBody>
          <a:bodyPr/>
          <a:lstStyle/>
          <a:p>
            <a:pPr algn="l"/>
            <a:fld id="{0B5C67D1-9F66-4BC1-9BEC-73C07D7C9B6B}" type="slidenum">
              <a:rPr lang="en-US" smtClean="0"/>
              <a:pPr algn="l"/>
              <a:t>4</a:t>
            </a:fld>
            <a:endParaRPr lang="en-US" dirty="0"/>
          </a:p>
        </p:txBody>
      </p:sp>
      <p:sp>
        <p:nvSpPr>
          <p:cNvPr id="5" name="Content Placeholder 4">
            <a:extLst>
              <a:ext uri="{FF2B5EF4-FFF2-40B4-BE49-F238E27FC236}">
                <a16:creationId xmlns:a16="http://schemas.microsoft.com/office/drawing/2014/main" id="{F96F196B-06B6-4B8C-B3DE-DB1A75ACDBC7}"/>
              </a:ext>
            </a:extLst>
          </p:cNvPr>
          <p:cNvSpPr>
            <a:spLocks noGrp="1"/>
          </p:cNvSpPr>
          <p:nvPr>
            <p:ph idx="1"/>
          </p:nvPr>
        </p:nvSpPr>
        <p:spPr/>
        <p:txBody>
          <a:bodyPr/>
          <a:lstStyle/>
          <a:p>
            <a:endParaRPr lang="en-US"/>
          </a:p>
        </p:txBody>
      </p:sp>
      <p:graphicFrame>
        <p:nvGraphicFramePr>
          <p:cNvPr id="8" name="Content Placeholder 5">
            <a:extLst>
              <a:ext uri="{FF2B5EF4-FFF2-40B4-BE49-F238E27FC236}">
                <a16:creationId xmlns:a16="http://schemas.microsoft.com/office/drawing/2014/main" id="{E8F885DE-C85F-438E-8B30-99A1E0251FBD}"/>
              </a:ext>
            </a:extLst>
          </p:cNvPr>
          <p:cNvGraphicFramePr>
            <a:graphicFrameLocks/>
          </p:cNvGraphicFramePr>
          <p:nvPr>
            <p:extLst>
              <p:ext uri="{D42A27DB-BD31-4B8C-83A1-F6EECF244321}">
                <p14:modId xmlns:p14="http://schemas.microsoft.com/office/powerpoint/2010/main" val="1642805420"/>
              </p:ext>
            </p:extLst>
          </p:nvPr>
        </p:nvGraphicFramePr>
        <p:xfrm>
          <a:off x="296069" y="1245019"/>
          <a:ext cx="16687800" cy="8503920"/>
        </p:xfrm>
        <a:graphic>
          <a:graphicData uri="http://schemas.openxmlformats.org/drawingml/2006/table">
            <a:tbl>
              <a:tblPr firstRow="1" bandRow="1">
                <a:tableStyleId>{5C22544A-7EE6-4342-B048-85BDC9FD1C3A}</a:tableStyleId>
              </a:tblPr>
              <a:tblGrid>
                <a:gridCol w="659895">
                  <a:extLst>
                    <a:ext uri="{9D8B030D-6E8A-4147-A177-3AD203B41FA5}">
                      <a16:colId xmlns:a16="http://schemas.microsoft.com/office/drawing/2014/main" val="1155895694"/>
                    </a:ext>
                  </a:extLst>
                </a:gridCol>
                <a:gridCol w="9254836">
                  <a:extLst>
                    <a:ext uri="{9D8B030D-6E8A-4147-A177-3AD203B41FA5}">
                      <a16:colId xmlns:a16="http://schemas.microsoft.com/office/drawing/2014/main" val="2137690649"/>
                    </a:ext>
                  </a:extLst>
                </a:gridCol>
                <a:gridCol w="6773069">
                  <a:extLst>
                    <a:ext uri="{9D8B030D-6E8A-4147-A177-3AD203B41FA5}">
                      <a16:colId xmlns:a16="http://schemas.microsoft.com/office/drawing/2014/main" val="1141776478"/>
                    </a:ext>
                  </a:extLst>
                </a:gridCol>
              </a:tblGrid>
              <a:tr h="370840">
                <a:tc>
                  <a:txBody>
                    <a:bodyPr/>
                    <a:lstStyle/>
                    <a:p>
                      <a:pPr algn="ctr"/>
                      <a:r>
                        <a:rPr lang="en-CA" sz="3200" dirty="0"/>
                        <a:t>#</a:t>
                      </a:r>
                      <a:endParaRPr lang="en-US" sz="3200" dirty="0"/>
                    </a:p>
                  </a:txBody>
                  <a:tcPr/>
                </a:tc>
                <a:tc>
                  <a:txBody>
                    <a:bodyPr/>
                    <a:lstStyle/>
                    <a:p>
                      <a:r>
                        <a:rPr lang="en-CA" sz="3200" dirty="0"/>
                        <a:t>did-</a:t>
                      </a:r>
                      <a:r>
                        <a:rPr lang="en-CA" sz="3200" dirty="0" err="1"/>
                        <a:t>uri</a:t>
                      </a:r>
                      <a:r>
                        <a:rPr lang="en-CA" sz="3200" dirty="0"/>
                        <a:t> Syntax Patterns</a:t>
                      </a:r>
                      <a:endParaRPr lang="en-US" sz="3200" dirty="0"/>
                    </a:p>
                  </a:txBody>
                  <a:tcPr/>
                </a:tc>
                <a:tc>
                  <a:txBody>
                    <a:bodyPr/>
                    <a:lstStyle/>
                    <a:p>
                      <a:r>
                        <a:rPr lang="en-CA" sz="3200" dirty="0"/>
                        <a:t>Type of Document Returned</a:t>
                      </a:r>
                      <a:endParaRPr lang="en-US" sz="3200" dirty="0"/>
                    </a:p>
                  </a:txBody>
                  <a:tcPr/>
                </a:tc>
                <a:extLst>
                  <a:ext uri="{0D108BD9-81ED-4DB2-BD59-A6C34878D82A}">
                    <a16:rowId xmlns:a16="http://schemas.microsoft.com/office/drawing/2014/main" val="624025078"/>
                  </a:ext>
                </a:extLst>
              </a:tr>
              <a:tr h="370840">
                <a:tc>
                  <a:txBody>
                    <a:bodyPr/>
                    <a:lstStyle/>
                    <a:p>
                      <a:pPr algn="ctr"/>
                      <a:r>
                        <a:rPr lang="en-CA" sz="3200" dirty="0">
                          <a:solidFill>
                            <a:schemeClr val="accent6">
                              <a:lumMod val="50000"/>
                            </a:schemeClr>
                          </a:solidFill>
                          <a:latin typeface="Consolas" panose="020B0609020204030204" pitchFamily="49" charset="0"/>
                        </a:rPr>
                        <a:t>1</a:t>
                      </a:r>
                      <a:endParaRPr lang="en-US" sz="3200" dirty="0">
                        <a:solidFill>
                          <a:schemeClr val="accent6">
                            <a:lumMod val="50000"/>
                          </a:schemeClr>
                        </a:solidFill>
                        <a:latin typeface="Consolas" panose="020B0609020204030204" pitchFamily="49" charset="0"/>
                      </a:endParaRPr>
                    </a:p>
                  </a:txBody>
                  <a:tcPr/>
                </a:tc>
                <a:tc>
                  <a:txBody>
                    <a:bodyPr/>
                    <a:lstStyle/>
                    <a:p>
                      <a:r>
                        <a:rPr lang="en-CA" sz="3200" dirty="0">
                          <a:solidFill>
                            <a:schemeClr val="accent6">
                              <a:lumMod val="50000"/>
                            </a:schemeClr>
                          </a:solidFill>
                          <a:latin typeface="Consolas" panose="020B0609020204030204" pitchFamily="49" charset="0"/>
                        </a:rPr>
                        <a:t>&lt;did&gt;</a:t>
                      </a:r>
                      <a:endParaRPr lang="en-US" sz="3200" dirty="0">
                        <a:solidFill>
                          <a:schemeClr val="accent6">
                            <a:lumMod val="50000"/>
                          </a:schemeClr>
                        </a:solidFill>
                        <a:latin typeface="Consolas" panose="020B0609020204030204" pitchFamily="49" charset="0"/>
                      </a:endParaRPr>
                    </a:p>
                  </a:txBody>
                  <a:tcPr/>
                </a:tc>
                <a:tc>
                  <a:txBody>
                    <a:bodyPr/>
                    <a:lstStyle/>
                    <a:p>
                      <a:r>
                        <a:rPr lang="en-CA" sz="3200" dirty="0">
                          <a:solidFill>
                            <a:schemeClr val="accent6">
                              <a:lumMod val="50000"/>
                            </a:schemeClr>
                          </a:solidFill>
                        </a:rPr>
                        <a:t>DID Document</a:t>
                      </a:r>
                      <a:endParaRPr lang="en-US" sz="3200" dirty="0">
                        <a:solidFill>
                          <a:schemeClr val="accent6">
                            <a:lumMod val="50000"/>
                          </a:schemeClr>
                        </a:solidFill>
                      </a:endParaRPr>
                    </a:p>
                  </a:txBody>
                  <a:tcPr/>
                </a:tc>
                <a:extLst>
                  <a:ext uri="{0D108BD9-81ED-4DB2-BD59-A6C34878D82A}">
                    <a16:rowId xmlns:a16="http://schemas.microsoft.com/office/drawing/2014/main" val="350050713"/>
                  </a:ext>
                </a:extLst>
              </a:tr>
              <a:tr h="370840">
                <a:tc>
                  <a:txBody>
                    <a:bodyPr/>
                    <a:lstStyle/>
                    <a:p>
                      <a:pPr marL="0" marR="0" lvl="0" indent="0" algn="ctr" defTabSz="1295979" rtl="0" eaLnBrk="1" fontAlgn="auto" latinLnBrk="0" hangingPunct="1">
                        <a:lnSpc>
                          <a:spcPct val="100000"/>
                        </a:lnSpc>
                        <a:spcBef>
                          <a:spcPts val="0"/>
                        </a:spcBef>
                        <a:spcAft>
                          <a:spcPts val="0"/>
                        </a:spcAft>
                        <a:buClrTx/>
                        <a:buSzTx/>
                        <a:buFontTx/>
                        <a:buNone/>
                        <a:tabLst/>
                        <a:defRPr/>
                      </a:pPr>
                      <a:r>
                        <a:rPr lang="en-CA" sz="3200" dirty="0">
                          <a:solidFill>
                            <a:schemeClr val="accent6">
                              <a:lumMod val="50000"/>
                            </a:schemeClr>
                          </a:solidFill>
                          <a:latin typeface="Consolas" panose="020B0609020204030204" pitchFamily="49" charset="0"/>
                        </a:rPr>
                        <a:t>2</a:t>
                      </a:r>
                      <a:endParaRPr lang="en-US" sz="3200" dirty="0">
                        <a:solidFill>
                          <a:schemeClr val="accent6">
                            <a:lumMod val="50000"/>
                          </a:schemeClr>
                        </a:solidFill>
                        <a:latin typeface="Consolas" panose="020B0609020204030204" pitchFamily="49" charset="0"/>
                      </a:endParaRP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CA" sz="3200" dirty="0">
                          <a:solidFill>
                            <a:schemeClr val="accent6">
                              <a:lumMod val="50000"/>
                            </a:schemeClr>
                          </a:solidFill>
                          <a:latin typeface="Consolas" panose="020B0609020204030204" pitchFamily="49" charset="0"/>
                        </a:rPr>
                        <a:t>&lt;did&gt;!$selectId="</a:t>
                      </a:r>
                      <a:r>
                        <a:rPr lang="en-CA" sz="3200" dirty="0" err="1">
                          <a:solidFill>
                            <a:schemeClr val="accent6">
                              <a:lumMod val="50000"/>
                            </a:schemeClr>
                          </a:solidFill>
                          <a:latin typeface="Consolas" panose="020B0609020204030204" pitchFamily="49" charset="0"/>
                        </a:rPr>
                        <a:t>exam_src</a:t>
                      </a:r>
                      <a:r>
                        <a:rPr lang="en-CA" sz="3200" dirty="0">
                          <a:solidFill>
                            <a:schemeClr val="accent6">
                              <a:lumMod val="50000"/>
                            </a:schemeClr>
                          </a:solidFill>
                          <a:latin typeface="Consolas" panose="020B0609020204030204" pitchFamily="49" charset="0"/>
                        </a:rPr>
                        <a:t>"</a:t>
                      </a:r>
                      <a:endParaRPr lang="en-US" sz="3200" dirty="0">
                        <a:solidFill>
                          <a:schemeClr val="accent6">
                            <a:lumMod val="50000"/>
                          </a:schemeClr>
                        </a:solidFill>
                        <a:latin typeface="Consolas" panose="020B0609020204030204" pitchFamily="49" charset="0"/>
                      </a:endParaRPr>
                    </a:p>
                  </a:txBody>
                  <a:tcPr/>
                </a:tc>
                <a:tc>
                  <a:txBody>
                    <a:bodyPr/>
                    <a:lstStyle/>
                    <a:p>
                      <a:r>
                        <a:rPr lang="en-CA" sz="3200" dirty="0">
                          <a:solidFill>
                            <a:schemeClr val="accent6">
                              <a:lumMod val="50000"/>
                            </a:schemeClr>
                          </a:solidFill>
                        </a:rPr>
                        <a:t>DID Document Fragment</a:t>
                      </a:r>
                      <a:endParaRPr lang="en-US" sz="3200" dirty="0">
                        <a:solidFill>
                          <a:schemeClr val="accent6">
                            <a:lumMod val="50000"/>
                          </a:schemeClr>
                        </a:solidFill>
                      </a:endParaRPr>
                    </a:p>
                  </a:txBody>
                  <a:tcPr/>
                </a:tc>
                <a:extLst>
                  <a:ext uri="{0D108BD9-81ED-4DB2-BD59-A6C34878D82A}">
                    <a16:rowId xmlns:a16="http://schemas.microsoft.com/office/drawing/2014/main" val="957372048"/>
                  </a:ext>
                </a:extLst>
              </a:tr>
              <a:tr h="370840">
                <a:tc>
                  <a:txBody>
                    <a:bodyPr/>
                    <a:lstStyle/>
                    <a:p>
                      <a:pPr marL="0" marR="0" lvl="0" indent="0" algn="ctr" defTabSz="1295979" rtl="0" eaLnBrk="1" fontAlgn="auto" latinLnBrk="0" hangingPunct="1">
                        <a:lnSpc>
                          <a:spcPct val="100000"/>
                        </a:lnSpc>
                        <a:spcBef>
                          <a:spcPts val="0"/>
                        </a:spcBef>
                        <a:spcAft>
                          <a:spcPts val="0"/>
                        </a:spcAft>
                        <a:buClrTx/>
                        <a:buSzTx/>
                        <a:buFontTx/>
                        <a:buNone/>
                        <a:tabLst/>
                        <a:defRPr/>
                      </a:pPr>
                      <a:r>
                        <a:rPr lang="en-CA" sz="3200" dirty="0">
                          <a:solidFill>
                            <a:schemeClr val="accent6">
                              <a:lumMod val="50000"/>
                            </a:schemeClr>
                          </a:solidFill>
                          <a:latin typeface="Consolas" panose="020B0609020204030204" pitchFamily="49" charset="0"/>
                        </a:rPr>
                        <a:t>3</a:t>
                      </a:r>
                      <a:endParaRPr lang="en-US" sz="3200" dirty="0">
                        <a:solidFill>
                          <a:schemeClr val="accent6">
                            <a:lumMod val="50000"/>
                          </a:schemeClr>
                        </a:solidFill>
                        <a:latin typeface="Consolas" panose="020B0609020204030204" pitchFamily="49" charset="0"/>
                      </a:endParaRP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CA" sz="3200" dirty="0">
                          <a:solidFill>
                            <a:schemeClr val="accent6">
                              <a:lumMod val="50000"/>
                            </a:schemeClr>
                          </a:solidFill>
                          <a:latin typeface="Consolas" panose="020B0609020204030204" pitchFamily="49" charset="0"/>
                        </a:rPr>
                        <a:t>&lt;did&gt;!$serviceId="</a:t>
                      </a:r>
                      <a:r>
                        <a:rPr lang="en-CA" sz="3200" dirty="0" err="1">
                          <a:solidFill>
                            <a:schemeClr val="accent6">
                              <a:lumMod val="50000"/>
                            </a:schemeClr>
                          </a:solidFill>
                          <a:latin typeface="Consolas" panose="020B0609020204030204" pitchFamily="49" charset="0"/>
                        </a:rPr>
                        <a:t>exam_src</a:t>
                      </a:r>
                      <a:r>
                        <a:rPr lang="en-CA" sz="3200" dirty="0">
                          <a:solidFill>
                            <a:schemeClr val="accent6">
                              <a:lumMod val="50000"/>
                            </a:schemeClr>
                          </a:solidFill>
                          <a:latin typeface="Consolas" panose="020B0609020204030204" pitchFamily="49" charset="0"/>
                        </a:rPr>
                        <a:t>"</a:t>
                      </a:r>
                      <a:endParaRPr lang="en-US" sz="3200" dirty="0">
                        <a:solidFill>
                          <a:schemeClr val="accent6">
                            <a:lumMod val="50000"/>
                          </a:schemeClr>
                        </a:solidFill>
                        <a:latin typeface="Consolas" panose="020B0609020204030204" pitchFamily="49" charset="0"/>
                      </a:endParaRPr>
                    </a:p>
                  </a:txBody>
                  <a:tcPr/>
                </a:tc>
                <a:tc>
                  <a:txBody>
                    <a:bodyPr/>
                    <a:lstStyle/>
                    <a:p>
                      <a:r>
                        <a:rPr lang="en-CA" sz="3200" dirty="0">
                          <a:solidFill>
                            <a:schemeClr val="accent6">
                              <a:lumMod val="50000"/>
                            </a:schemeClr>
                          </a:solidFill>
                        </a:rPr>
                        <a:t>Remapped Service Endpoint URI/URL</a:t>
                      </a:r>
                      <a:endParaRPr lang="en-US" sz="3200" dirty="0">
                        <a:solidFill>
                          <a:schemeClr val="accent6">
                            <a:lumMod val="50000"/>
                          </a:schemeClr>
                        </a:solidFill>
                      </a:endParaRPr>
                    </a:p>
                  </a:txBody>
                  <a:tcPr/>
                </a:tc>
                <a:extLst>
                  <a:ext uri="{0D108BD9-81ED-4DB2-BD59-A6C34878D82A}">
                    <a16:rowId xmlns:a16="http://schemas.microsoft.com/office/drawing/2014/main" val="3342726007"/>
                  </a:ext>
                </a:extLst>
              </a:tr>
              <a:tr h="370840">
                <a:tc>
                  <a:txBody>
                    <a:bodyPr/>
                    <a:lstStyle/>
                    <a:p>
                      <a:pPr marL="0" marR="0" lvl="0" indent="0" algn="ctr" defTabSz="1295979" rtl="0" eaLnBrk="1" fontAlgn="auto" latinLnBrk="0" hangingPunct="1">
                        <a:lnSpc>
                          <a:spcPct val="100000"/>
                        </a:lnSpc>
                        <a:spcBef>
                          <a:spcPts val="0"/>
                        </a:spcBef>
                        <a:spcAft>
                          <a:spcPts val="0"/>
                        </a:spcAft>
                        <a:buClrTx/>
                        <a:buSzTx/>
                        <a:buFontTx/>
                        <a:buNone/>
                        <a:tabLst/>
                        <a:defRPr/>
                      </a:pPr>
                      <a:r>
                        <a:rPr lang="en-CA" sz="3200" dirty="0">
                          <a:latin typeface="Consolas" panose="020B0609020204030204" pitchFamily="49" charset="0"/>
                        </a:rPr>
                        <a:t>4</a:t>
                      </a:r>
                      <a:endParaRPr lang="en-US" sz="3200" dirty="0">
                        <a:latin typeface="Consolas" panose="020B0609020204030204" pitchFamily="49" charset="0"/>
                      </a:endParaRP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CA" sz="3200" dirty="0">
                          <a:latin typeface="Consolas" panose="020B0609020204030204" pitchFamily="49" charset="0"/>
                        </a:rPr>
                        <a:t>&lt;did&gt;!$</a:t>
                      </a:r>
                      <a:r>
                        <a:rPr lang="en-CA" sz="3200" dirty="0" err="1">
                          <a:latin typeface="Consolas" panose="020B0609020204030204" pitchFamily="49" charset="0"/>
                        </a:rPr>
                        <a:t>contentId</a:t>
                      </a:r>
                      <a:r>
                        <a:rPr lang="en-CA" sz="3200" dirty="0">
                          <a:latin typeface="Consolas" panose="020B0609020204030204" pitchFamily="49" charset="0"/>
                        </a:rPr>
                        <a:t>="</a:t>
                      </a:r>
                      <a:r>
                        <a:rPr lang="en-CA" sz="3200" dirty="0" err="1">
                          <a:latin typeface="Consolas" panose="020B0609020204030204" pitchFamily="49" charset="0"/>
                        </a:rPr>
                        <a:t>pqrs</a:t>
                      </a:r>
                      <a:r>
                        <a:rPr lang="en-CA" sz="3200" dirty="0">
                          <a:latin typeface="Consolas" panose="020B0609020204030204" pitchFamily="49" charset="0"/>
                        </a:rPr>
                        <a:t>"</a:t>
                      </a:r>
                      <a:endParaRPr lang="en-US" sz="3200" dirty="0">
                        <a:latin typeface="Consolas" panose="020B0609020204030204" pitchFamily="49" charset="0"/>
                      </a:endParaRPr>
                    </a:p>
                  </a:txBody>
                  <a:tcPr/>
                </a:tc>
                <a:tc>
                  <a:txBody>
                    <a:bodyPr/>
                    <a:lstStyle/>
                    <a:p>
                      <a:r>
                        <a:rPr lang="en-CA" sz="3200" dirty="0"/>
                        <a:t>DID Doc Content Fragment</a:t>
                      </a:r>
                      <a:endParaRPr lang="en-US" sz="3200" dirty="0"/>
                    </a:p>
                  </a:txBody>
                  <a:tcPr/>
                </a:tc>
                <a:extLst>
                  <a:ext uri="{0D108BD9-81ED-4DB2-BD59-A6C34878D82A}">
                    <a16:rowId xmlns:a16="http://schemas.microsoft.com/office/drawing/2014/main" val="2810989214"/>
                  </a:ext>
                </a:extLst>
              </a:tr>
              <a:tr h="370840">
                <a:tc>
                  <a:txBody>
                    <a:bodyPr/>
                    <a:lstStyle/>
                    <a:p>
                      <a:pPr marL="0" marR="0" lvl="0" indent="0" algn="ctr" defTabSz="1295979" rtl="0" eaLnBrk="1" fontAlgn="auto" latinLnBrk="0" hangingPunct="1">
                        <a:lnSpc>
                          <a:spcPct val="100000"/>
                        </a:lnSpc>
                        <a:spcBef>
                          <a:spcPts val="0"/>
                        </a:spcBef>
                        <a:spcAft>
                          <a:spcPts val="0"/>
                        </a:spcAft>
                        <a:buClrTx/>
                        <a:buSzTx/>
                        <a:buFontTx/>
                        <a:buNone/>
                        <a:tabLst/>
                        <a:defRPr/>
                      </a:pPr>
                      <a:r>
                        <a:rPr lang="en-CA" sz="3200" dirty="0">
                          <a:latin typeface="Consolas" panose="020B0609020204030204" pitchFamily="49" charset="0"/>
                        </a:rPr>
                        <a:t>5*</a:t>
                      </a:r>
                      <a:endParaRPr lang="en-US" sz="3200" dirty="0">
                        <a:latin typeface="Consolas" panose="020B0609020204030204" pitchFamily="49" charset="0"/>
                      </a:endParaRP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US" sz="3200" dirty="0">
                          <a:latin typeface="Consolas" panose="020B0609020204030204" pitchFamily="49" charset="0"/>
                        </a:rPr>
                        <a:t>&lt;did&gt;!$</a:t>
                      </a:r>
                      <a:r>
                        <a:rPr lang="en-US" sz="3200" dirty="0" err="1">
                          <a:latin typeface="Consolas" panose="020B0609020204030204" pitchFamily="49" charset="0"/>
                        </a:rPr>
                        <a:t>attachmentId</a:t>
                      </a:r>
                      <a:r>
                        <a:rPr lang="en-US" sz="3200" dirty="0">
                          <a:latin typeface="Consolas" panose="020B0609020204030204" pitchFamily="49" charset="0"/>
                        </a:rPr>
                        <a:t>="</a:t>
                      </a:r>
                      <a:r>
                        <a:rPr lang="en-US" sz="3200" dirty="0" err="1">
                          <a:latin typeface="Consolas" panose="020B0609020204030204" pitchFamily="49" charset="0"/>
                        </a:rPr>
                        <a:t>abcd</a:t>
                      </a:r>
                      <a:r>
                        <a:rPr lang="en-US" sz="3200" dirty="0">
                          <a:latin typeface="Consolas" panose="020B0609020204030204" pitchFamily="49" charset="0"/>
                        </a:rPr>
                        <a:t>"</a:t>
                      </a: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CA" sz="3200" dirty="0"/>
                        <a:t>A2A Message Attachment Fragment</a:t>
                      </a:r>
                      <a:endParaRPr lang="en-US" sz="3200" dirty="0"/>
                    </a:p>
                  </a:txBody>
                  <a:tcPr/>
                </a:tc>
                <a:extLst>
                  <a:ext uri="{0D108BD9-81ED-4DB2-BD59-A6C34878D82A}">
                    <a16:rowId xmlns:a16="http://schemas.microsoft.com/office/drawing/2014/main" val="3388326744"/>
                  </a:ext>
                </a:extLst>
              </a:tr>
              <a:tr h="370840">
                <a:tc>
                  <a:txBody>
                    <a:bodyPr/>
                    <a:lstStyle/>
                    <a:p>
                      <a:pPr marL="0" marR="0" lvl="0" indent="0" algn="ctr" defTabSz="1295979" rtl="0" eaLnBrk="1" fontAlgn="auto" latinLnBrk="0" hangingPunct="1">
                        <a:lnSpc>
                          <a:spcPct val="100000"/>
                        </a:lnSpc>
                        <a:spcBef>
                          <a:spcPts val="0"/>
                        </a:spcBef>
                        <a:spcAft>
                          <a:spcPts val="0"/>
                        </a:spcAft>
                        <a:buClrTx/>
                        <a:buSzTx/>
                        <a:buFontTx/>
                        <a:buNone/>
                        <a:tabLst/>
                        <a:defRPr/>
                      </a:pPr>
                      <a:r>
                        <a:rPr lang="en-CA" sz="3200" dirty="0">
                          <a:latin typeface="Consolas" panose="020B0609020204030204" pitchFamily="49" charset="0"/>
                        </a:rPr>
                        <a:t>6</a:t>
                      </a:r>
                      <a:endParaRPr lang="en-US" sz="3200" dirty="0">
                        <a:latin typeface="Consolas" panose="020B0609020204030204" pitchFamily="49" charset="0"/>
                      </a:endParaRP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US" sz="3200" dirty="0">
                          <a:latin typeface="Consolas" panose="020B0609020204030204" pitchFamily="49" charset="0"/>
                        </a:rPr>
                        <a:t>"query": "&lt;did&gt;!$filter='*'"</a:t>
                      </a:r>
                    </a:p>
                  </a:txBody>
                  <a:tcPr/>
                </a:tc>
                <a:tc>
                  <a:txBody>
                    <a:bodyPr/>
                    <a:lstStyle/>
                    <a:p>
                      <a:r>
                        <a:rPr lang="en-CA" sz="3200" dirty="0"/>
                        <a:t>Array of All Service Agent Feature/Protocol Descriptions</a:t>
                      </a:r>
                      <a:endParaRPr lang="en-US" sz="3200" dirty="0"/>
                    </a:p>
                  </a:txBody>
                  <a:tcPr/>
                </a:tc>
                <a:extLst>
                  <a:ext uri="{0D108BD9-81ED-4DB2-BD59-A6C34878D82A}">
                    <a16:rowId xmlns:a16="http://schemas.microsoft.com/office/drawing/2014/main" val="3014493657"/>
                  </a:ext>
                </a:extLst>
              </a:tr>
              <a:tr h="370840">
                <a:tc>
                  <a:txBody>
                    <a:bodyPr/>
                    <a:lstStyle/>
                    <a:p>
                      <a:pPr marL="0" marR="0" lvl="0" indent="0" algn="ctr" defTabSz="1295979" rtl="0" eaLnBrk="1" fontAlgn="auto" latinLnBrk="0" hangingPunct="1">
                        <a:lnSpc>
                          <a:spcPct val="100000"/>
                        </a:lnSpc>
                        <a:spcBef>
                          <a:spcPts val="0"/>
                        </a:spcBef>
                        <a:spcAft>
                          <a:spcPts val="0"/>
                        </a:spcAft>
                        <a:buClrTx/>
                        <a:buSzTx/>
                        <a:buFontTx/>
                        <a:buNone/>
                        <a:tabLst/>
                        <a:defRPr/>
                      </a:pPr>
                      <a:r>
                        <a:rPr lang="en-CA" sz="3200" dirty="0">
                          <a:latin typeface="Consolas" panose="020B0609020204030204" pitchFamily="49" charset="0"/>
                        </a:rPr>
                        <a:t>7</a:t>
                      </a:r>
                      <a:endParaRPr lang="en-US" sz="3200" dirty="0">
                        <a:latin typeface="Consolas" panose="020B0609020204030204" pitchFamily="49" charset="0"/>
                      </a:endParaRP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US" sz="3200" dirty="0">
                          <a:latin typeface="Consolas" panose="020B0609020204030204" pitchFamily="49" charset="0"/>
                        </a:rPr>
                        <a:t>"query": "&lt;did&gt;!$filter='spec/tictactoe/1.*'"</a:t>
                      </a: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CA" sz="3200" dirty="0"/>
                        <a:t>Array of Filtered Service Agent Feature/Protocol Descriptions</a:t>
                      </a:r>
                      <a:endParaRPr lang="en-US" sz="3200" dirty="0"/>
                    </a:p>
                  </a:txBody>
                  <a:tcPr/>
                </a:tc>
                <a:extLst>
                  <a:ext uri="{0D108BD9-81ED-4DB2-BD59-A6C34878D82A}">
                    <a16:rowId xmlns:a16="http://schemas.microsoft.com/office/drawing/2014/main" val="932674153"/>
                  </a:ext>
                </a:extLst>
              </a:tr>
              <a:tr h="370840">
                <a:tc>
                  <a:txBody>
                    <a:bodyPr/>
                    <a:lstStyle/>
                    <a:p>
                      <a:pPr marL="0" marR="0" lvl="0" indent="0" algn="ctr" defTabSz="1295979" rtl="0" eaLnBrk="1" fontAlgn="auto" latinLnBrk="0" hangingPunct="1">
                        <a:lnSpc>
                          <a:spcPct val="100000"/>
                        </a:lnSpc>
                        <a:spcBef>
                          <a:spcPts val="0"/>
                        </a:spcBef>
                        <a:spcAft>
                          <a:spcPts val="0"/>
                        </a:spcAft>
                        <a:buClrTx/>
                        <a:buSzTx/>
                        <a:buFontTx/>
                        <a:buNone/>
                        <a:tabLst/>
                        <a:defRPr/>
                      </a:pPr>
                      <a:r>
                        <a:rPr lang="en-CA" sz="3200" dirty="0">
                          <a:solidFill>
                            <a:srgbClr val="1D326D"/>
                          </a:solidFill>
                          <a:latin typeface="Consolas" panose="020B0609020204030204" pitchFamily="49" charset="0"/>
                        </a:rPr>
                        <a:t>8</a:t>
                      </a:r>
                      <a:endParaRPr lang="en-US" sz="3200" dirty="0">
                        <a:solidFill>
                          <a:srgbClr val="1D326D"/>
                        </a:solidFill>
                        <a:latin typeface="Consolas" panose="020B0609020204030204" pitchFamily="49" charset="0"/>
                      </a:endParaRP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CA" sz="3200" dirty="0">
                          <a:solidFill>
                            <a:srgbClr val="1D326D"/>
                          </a:solidFill>
                          <a:latin typeface="Consolas" panose="020B0609020204030204" pitchFamily="49" charset="0"/>
                        </a:rPr>
                        <a:t>&lt;didmethod&gt;!$supportedCapabilities</a:t>
                      </a:r>
                      <a:endParaRPr lang="en-US" sz="3200" dirty="0">
                        <a:solidFill>
                          <a:srgbClr val="1D326D"/>
                        </a:solidFill>
                        <a:latin typeface="Consolas" panose="020B0609020204030204" pitchFamily="49" charset="0"/>
                      </a:endParaRP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CA" sz="3200" dirty="0">
                          <a:solidFill>
                            <a:srgbClr val="1D326D"/>
                          </a:solidFill>
                        </a:rPr>
                        <a:t>Array of DID Method Capabilities</a:t>
                      </a:r>
                      <a:endParaRPr lang="en-US" sz="3200" dirty="0">
                        <a:solidFill>
                          <a:srgbClr val="1D326D"/>
                        </a:solidFill>
                      </a:endParaRPr>
                    </a:p>
                  </a:txBody>
                  <a:tcPr/>
                </a:tc>
                <a:extLst>
                  <a:ext uri="{0D108BD9-81ED-4DB2-BD59-A6C34878D82A}">
                    <a16:rowId xmlns:a16="http://schemas.microsoft.com/office/drawing/2014/main" val="3818231284"/>
                  </a:ext>
                </a:extLst>
              </a:tr>
              <a:tr h="370840">
                <a:tc>
                  <a:txBody>
                    <a:bodyPr/>
                    <a:lstStyle/>
                    <a:p>
                      <a:pPr marL="0" marR="0" lvl="0" indent="0" algn="ctr" defTabSz="1295979" rtl="0" eaLnBrk="1" fontAlgn="auto" latinLnBrk="0" hangingPunct="1">
                        <a:lnSpc>
                          <a:spcPct val="100000"/>
                        </a:lnSpc>
                        <a:spcBef>
                          <a:spcPts val="0"/>
                        </a:spcBef>
                        <a:spcAft>
                          <a:spcPts val="0"/>
                        </a:spcAft>
                        <a:buClrTx/>
                        <a:buSzTx/>
                        <a:buFontTx/>
                        <a:buNone/>
                        <a:tabLst/>
                        <a:defRPr/>
                      </a:pPr>
                      <a:r>
                        <a:rPr lang="en-CA" sz="3200" dirty="0">
                          <a:latin typeface="Consolas" panose="020B0609020204030204" pitchFamily="49" charset="0"/>
                        </a:rPr>
                        <a:t>9a</a:t>
                      </a:r>
                      <a:endParaRPr lang="en-US" sz="3200" dirty="0">
                        <a:latin typeface="Consolas" panose="020B0609020204030204" pitchFamily="49" charset="0"/>
                      </a:endParaRP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US" sz="3200" dirty="0">
                          <a:latin typeface="Consolas" panose="020B0609020204030204" pitchFamily="49" charset="0"/>
                        </a:rPr>
                        <a:t>did:!$documents / </a:t>
                      </a:r>
                      <a:r>
                        <a:rPr lang="en-US" sz="3200" dirty="0" err="1">
                          <a:latin typeface="Consolas" panose="020B0609020204030204" pitchFamily="49" charset="0"/>
                        </a:rPr>
                        <a:t>did:xyz</a:t>
                      </a:r>
                      <a:r>
                        <a:rPr lang="en-US" sz="3200" dirty="0">
                          <a:latin typeface="Consolas" panose="020B0609020204030204" pitchFamily="49" charset="0"/>
                        </a:rPr>
                        <a:t>:!$documents</a:t>
                      </a: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CA" sz="3200" dirty="0"/>
                        <a:t>Array of DID Documents</a:t>
                      </a:r>
                      <a:endParaRPr lang="en-US" sz="3200" dirty="0"/>
                    </a:p>
                  </a:txBody>
                  <a:tcPr/>
                </a:tc>
                <a:extLst>
                  <a:ext uri="{0D108BD9-81ED-4DB2-BD59-A6C34878D82A}">
                    <a16:rowId xmlns:a16="http://schemas.microsoft.com/office/drawing/2014/main" val="2681751359"/>
                  </a:ext>
                </a:extLst>
              </a:tr>
              <a:tr h="370840">
                <a:tc>
                  <a:txBody>
                    <a:bodyPr/>
                    <a:lstStyle/>
                    <a:p>
                      <a:pPr marL="0" marR="0" lvl="0" indent="0" algn="ctr" defTabSz="1295979" rtl="0" eaLnBrk="1" fontAlgn="auto" latinLnBrk="0" hangingPunct="1">
                        <a:lnSpc>
                          <a:spcPct val="100000"/>
                        </a:lnSpc>
                        <a:spcBef>
                          <a:spcPts val="0"/>
                        </a:spcBef>
                        <a:spcAft>
                          <a:spcPts val="0"/>
                        </a:spcAft>
                        <a:buClrTx/>
                        <a:buSzTx/>
                        <a:buFontTx/>
                        <a:buNone/>
                        <a:tabLst/>
                        <a:defRPr/>
                      </a:pPr>
                      <a:r>
                        <a:rPr lang="en-CA" sz="3200" dirty="0">
                          <a:latin typeface="Consolas" panose="020B0609020204030204" pitchFamily="49" charset="0"/>
                        </a:rPr>
                        <a:t>9b</a:t>
                      </a:r>
                      <a:endParaRPr lang="en-US" sz="3200" dirty="0">
                        <a:latin typeface="Consolas" panose="020B0609020204030204" pitchFamily="49" charset="0"/>
                      </a:endParaRP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US" sz="3200" dirty="0" err="1">
                          <a:latin typeface="Consolas" panose="020B0609020204030204" pitchFamily="49" charset="0"/>
                        </a:rPr>
                        <a:t>did:xyz</a:t>
                      </a:r>
                      <a:r>
                        <a:rPr lang="en-US" sz="3200" dirty="0">
                          <a:latin typeface="Consolas" panose="020B0609020204030204" pitchFamily="49" charset="0"/>
                        </a:rPr>
                        <a:t>:!$documents&amp;$top=10&amp;$skip=100</a:t>
                      </a: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CA" sz="3200" dirty="0"/>
                        <a:t>Batch of DID Documents</a:t>
                      </a:r>
                      <a:endParaRPr lang="en-US" sz="3200" dirty="0"/>
                    </a:p>
                  </a:txBody>
                  <a:tcPr/>
                </a:tc>
                <a:extLst>
                  <a:ext uri="{0D108BD9-81ED-4DB2-BD59-A6C34878D82A}">
                    <a16:rowId xmlns:a16="http://schemas.microsoft.com/office/drawing/2014/main" val="1739843892"/>
                  </a:ext>
                </a:extLst>
              </a:tr>
              <a:tr h="370840">
                <a:tc>
                  <a:txBody>
                    <a:bodyPr/>
                    <a:lstStyle/>
                    <a:p>
                      <a:pPr marL="0" marR="0" lvl="0" indent="0" algn="ctr" defTabSz="1295979" rtl="0" eaLnBrk="1" fontAlgn="auto" latinLnBrk="0" hangingPunct="1">
                        <a:lnSpc>
                          <a:spcPct val="100000"/>
                        </a:lnSpc>
                        <a:spcBef>
                          <a:spcPts val="0"/>
                        </a:spcBef>
                        <a:spcAft>
                          <a:spcPts val="0"/>
                        </a:spcAft>
                        <a:buClrTx/>
                        <a:buSzTx/>
                        <a:buFontTx/>
                        <a:buNone/>
                        <a:tabLst/>
                        <a:defRPr/>
                      </a:pPr>
                      <a:r>
                        <a:rPr lang="en-CA" sz="3200" dirty="0">
                          <a:latin typeface="Consolas" panose="020B0609020204030204" pitchFamily="49" charset="0"/>
                        </a:rPr>
                        <a:t>9c</a:t>
                      </a:r>
                      <a:endParaRPr lang="en-US" sz="3200" dirty="0">
                        <a:latin typeface="Consolas" panose="020B0609020204030204" pitchFamily="49" charset="0"/>
                      </a:endParaRPr>
                    </a:p>
                  </a:txBody>
                  <a:tcPr/>
                </a:tc>
                <a:tc gridSpan="2">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US" sz="3200" dirty="0" err="1">
                          <a:latin typeface="Consolas" panose="020B0609020204030204" pitchFamily="49" charset="0"/>
                        </a:rPr>
                        <a:t>did:xyz</a:t>
                      </a:r>
                      <a:r>
                        <a:rPr lang="en-US" sz="3200" dirty="0">
                          <a:latin typeface="Consolas" panose="020B0609020204030204" pitchFamily="49" charset="0"/>
                        </a:rPr>
                        <a:t>:!$documents&amp;$filter='has=</a:t>
                      </a:r>
                      <a:r>
                        <a:rPr lang="en-US" sz="3200" dirty="0" err="1">
                          <a:latin typeface="Consolas" panose="020B0609020204030204" pitchFamily="49" charset="0"/>
                        </a:rPr>
                        <a:t>ServiceEndPoint</a:t>
                      </a:r>
                      <a:r>
                        <a:rPr lang="en-US" sz="3200" dirty="0">
                          <a:latin typeface="Consolas" panose="020B0609020204030204" pitchFamily="49" charset="0"/>
                        </a:rPr>
                        <a:t>'&amp;$top=10&amp;$skip=100</a:t>
                      </a:r>
                    </a:p>
                  </a:txBody>
                  <a:tcPr/>
                </a:tc>
                <a:tc hMerge="1">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endParaRPr lang="en-US" sz="3200" dirty="0"/>
                    </a:p>
                  </a:txBody>
                  <a:tcPr/>
                </a:tc>
                <a:extLst>
                  <a:ext uri="{0D108BD9-81ED-4DB2-BD59-A6C34878D82A}">
                    <a16:rowId xmlns:a16="http://schemas.microsoft.com/office/drawing/2014/main" val="953893662"/>
                  </a:ext>
                </a:extLst>
              </a:tr>
              <a:tr h="370840">
                <a:tc>
                  <a:txBody>
                    <a:bodyPr/>
                    <a:lstStyle/>
                    <a:p>
                      <a:pPr marL="0" marR="0" lvl="0" indent="0" algn="ctr" defTabSz="1295979" rtl="0" eaLnBrk="1" fontAlgn="auto" latinLnBrk="0" hangingPunct="1">
                        <a:lnSpc>
                          <a:spcPct val="100000"/>
                        </a:lnSpc>
                        <a:spcBef>
                          <a:spcPts val="0"/>
                        </a:spcBef>
                        <a:spcAft>
                          <a:spcPts val="0"/>
                        </a:spcAft>
                        <a:buClrTx/>
                        <a:buSzTx/>
                        <a:buFontTx/>
                        <a:buNone/>
                        <a:tabLst/>
                        <a:defRPr/>
                      </a:pPr>
                      <a:r>
                        <a:rPr lang="en-CA" sz="3200" dirty="0">
                          <a:latin typeface="Consolas" panose="020B0609020204030204" pitchFamily="49" charset="0"/>
                        </a:rPr>
                        <a:t>9d</a:t>
                      </a:r>
                      <a:endParaRPr lang="en-US" sz="3200" dirty="0">
                        <a:latin typeface="Consolas" panose="020B0609020204030204" pitchFamily="49" charset="0"/>
                      </a:endParaRPr>
                    </a:p>
                  </a:txBody>
                  <a:tcPr/>
                </a:tc>
                <a:tc gridSpan="2">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US" sz="3200" dirty="0" err="1">
                          <a:latin typeface="Consolas" panose="020B0609020204030204" pitchFamily="49" charset="0"/>
                        </a:rPr>
                        <a:t>did:xyz</a:t>
                      </a:r>
                      <a:r>
                        <a:rPr lang="en-US" sz="3200" dirty="0">
                          <a:latin typeface="Consolas" panose="020B0609020204030204" pitchFamily="49" charset="0"/>
                        </a:rPr>
                        <a:t>:!$documents&amp;$filter='version=4'&amp;$top=10&amp;$skip=100</a:t>
                      </a:r>
                    </a:p>
                  </a:txBody>
                  <a:tcPr/>
                </a:tc>
                <a:tc hMerge="1">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endParaRPr lang="en-US" sz="3200" dirty="0"/>
                    </a:p>
                  </a:txBody>
                  <a:tcPr/>
                </a:tc>
                <a:extLst>
                  <a:ext uri="{0D108BD9-81ED-4DB2-BD59-A6C34878D82A}">
                    <a16:rowId xmlns:a16="http://schemas.microsoft.com/office/drawing/2014/main" val="998116883"/>
                  </a:ext>
                </a:extLst>
              </a:tr>
            </a:tbl>
          </a:graphicData>
        </a:graphic>
      </p:graphicFrame>
    </p:spTree>
    <p:extLst>
      <p:ext uri="{BB962C8B-B14F-4D97-AF65-F5344CB8AC3E}">
        <p14:creationId xmlns:p14="http://schemas.microsoft.com/office/powerpoint/2010/main" val="315751464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FC834-6430-4E4A-83B7-97BA43C29D37}"/>
              </a:ext>
            </a:extLst>
          </p:cNvPr>
          <p:cNvSpPr>
            <a:spLocks noGrp="1"/>
          </p:cNvSpPr>
          <p:nvPr>
            <p:ph type="ctrTitle"/>
          </p:nvPr>
        </p:nvSpPr>
        <p:spPr>
          <a:xfrm>
            <a:off x="723900" y="1137147"/>
            <a:ext cx="16173450" cy="3602126"/>
          </a:xfrm>
        </p:spPr>
        <p:txBody>
          <a:bodyPr>
            <a:normAutofit/>
          </a:bodyPr>
          <a:lstStyle/>
          <a:p>
            <a:r>
              <a:rPr lang="en-CA" sz="6600" dirty="0">
                <a:solidFill>
                  <a:srgbClr val="1D326D"/>
                </a:solidFill>
                <a:sym typeface="Wingdings" panose="05000000000000000000" pitchFamily="2" charset="2"/>
              </a:rPr>
              <a:t></a:t>
            </a:r>
            <a:r>
              <a:rPr lang="en-CA" sz="6600" dirty="0">
                <a:solidFill>
                  <a:srgbClr val="1D326D"/>
                </a:solidFill>
              </a:rPr>
              <a:t> Use Case Analysis</a:t>
            </a:r>
            <a:endParaRPr lang="en-US" sz="6600" dirty="0">
              <a:solidFill>
                <a:srgbClr val="1D326D"/>
              </a:solidFill>
            </a:endParaRPr>
          </a:p>
        </p:txBody>
      </p:sp>
      <p:sp>
        <p:nvSpPr>
          <p:cNvPr id="3" name="Subtitle 2">
            <a:extLst>
              <a:ext uri="{FF2B5EF4-FFF2-40B4-BE49-F238E27FC236}">
                <a16:creationId xmlns:a16="http://schemas.microsoft.com/office/drawing/2014/main" id="{C660EB17-2854-4658-9BE6-4D698F62714C}"/>
              </a:ext>
            </a:extLst>
          </p:cNvPr>
          <p:cNvSpPr>
            <a:spLocks noGrp="1"/>
          </p:cNvSpPr>
          <p:nvPr>
            <p:ph type="subTitle" idx="1"/>
          </p:nvPr>
        </p:nvSpPr>
        <p:spPr>
          <a:xfrm>
            <a:off x="723900" y="5462192"/>
            <a:ext cx="14944338" cy="1385642"/>
          </a:xfrm>
        </p:spPr>
        <p:txBody>
          <a:bodyPr>
            <a:normAutofit fontScale="70000" lnSpcReduction="20000"/>
          </a:bodyPr>
          <a:lstStyle/>
          <a:p>
            <a:r>
              <a:rPr lang="en-CA" dirty="0"/>
              <a:t>Michael Herman (</a:t>
            </a:r>
            <a:r>
              <a:rPr lang="en-CA" cap="none" dirty="0"/>
              <a:t>@mwherman2000</a:t>
            </a:r>
            <a:r>
              <a:rPr lang="en-CA" dirty="0"/>
              <a:t>)</a:t>
            </a:r>
          </a:p>
          <a:p>
            <a:r>
              <a:rPr lang="en-CA" dirty="0"/>
              <a:t>Independent Blockchain Architect</a:t>
            </a:r>
          </a:p>
          <a:p>
            <a:r>
              <a:rPr lang="en-CA" dirty="0"/>
              <a:t>mwherman@parallelspace.net</a:t>
            </a:r>
            <a:endParaRPr lang="en-US" dirty="0"/>
          </a:p>
        </p:txBody>
      </p:sp>
      <p:sp>
        <p:nvSpPr>
          <p:cNvPr id="6" name="Date Placeholder 2">
            <a:extLst>
              <a:ext uri="{FF2B5EF4-FFF2-40B4-BE49-F238E27FC236}">
                <a16:creationId xmlns:a16="http://schemas.microsoft.com/office/drawing/2014/main" id="{2AD3D6DA-1F42-48CB-B93A-E92BA6EE4652}"/>
              </a:ext>
            </a:extLst>
          </p:cNvPr>
          <p:cNvSpPr txBox="1">
            <a:spLocks/>
          </p:cNvSpPr>
          <p:nvPr/>
        </p:nvSpPr>
        <p:spPr>
          <a:xfrm>
            <a:off x="10706614" y="9018020"/>
            <a:ext cx="5868474" cy="436742"/>
          </a:xfrm>
          <a:prstGeom prst="rect">
            <a:avLst/>
          </a:prstGeom>
        </p:spPr>
        <p:txBody>
          <a:bodyPr vert="horz" lIns="91440" tIns="45720" rIns="91440" bIns="45720" rtlCol="0" anchor="ctr"/>
          <a:lstStyle>
            <a:defPPr>
              <a:defRPr lang="en-US"/>
            </a:defPPr>
            <a:lvl1pPr marL="0" algn="r" defTabSz="457200" rtl="0" eaLnBrk="1" latinLnBrk="0" hangingPunct="1">
              <a:defRPr sz="1417"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E35A9342-8D2C-4F03-BE33-2A71AE2A9EC4}" type="datetime1">
              <a:rPr lang="en-CA" smtClean="0">
                <a:solidFill>
                  <a:schemeClr val="bg1"/>
                </a:solidFill>
              </a:rPr>
              <a:pPr/>
              <a:t>2019-03-30</a:t>
            </a:fld>
            <a:endParaRPr lang="en-CA" dirty="0">
              <a:solidFill>
                <a:schemeClr val="bg1"/>
              </a:solidFill>
            </a:endParaRPr>
          </a:p>
        </p:txBody>
      </p:sp>
      <p:sp>
        <p:nvSpPr>
          <p:cNvPr id="8" name="Slide Number Placeholder 7">
            <a:extLst>
              <a:ext uri="{FF2B5EF4-FFF2-40B4-BE49-F238E27FC236}">
                <a16:creationId xmlns:a16="http://schemas.microsoft.com/office/drawing/2014/main" id="{542B3DF0-A2A4-41B4-B33D-AA8CAF7833FF}"/>
              </a:ext>
            </a:extLst>
          </p:cNvPr>
          <p:cNvSpPr>
            <a:spLocks noGrp="1"/>
          </p:cNvSpPr>
          <p:nvPr>
            <p:ph type="sldNum" sz="quarter" idx="12"/>
          </p:nvPr>
        </p:nvSpPr>
        <p:spPr/>
        <p:txBody>
          <a:bodyPr/>
          <a:lstStyle/>
          <a:p>
            <a:pPr algn="l"/>
            <a:fld id="{0B5C67D1-9F66-4BC1-9BEC-73C07D7C9B6B}" type="slidenum">
              <a:rPr lang="en-US" smtClean="0"/>
              <a:pPr algn="l"/>
              <a:t>40</a:t>
            </a:fld>
            <a:endParaRPr lang="en-US" dirty="0"/>
          </a:p>
        </p:txBody>
      </p:sp>
    </p:spTree>
    <p:extLst>
      <p:ext uri="{BB962C8B-B14F-4D97-AF65-F5344CB8AC3E}">
        <p14:creationId xmlns:p14="http://schemas.microsoft.com/office/powerpoint/2010/main" val="354335799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1814CF-5741-44C0-A0E2-A24534C5993F}"/>
              </a:ext>
            </a:extLst>
          </p:cNvPr>
          <p:cNvSpPr>
            <a:spLocks noGrp="1"/>
          </p:cNvSpPr>
          <p:nvPr>
            <p:ph type="title"/>
          </p:nvPr>
        </p:nvSpPr>
        <p:spPr/>
        <p:txBody>
          <a:bodyPr/>
          <a:lstStyle/>
          <a:p>
            <a:r>
              <a:rPr lang="en-CA" dirty="0"/>
              <a:t>Use Case Analysis</a:t>
            </a:r>
            <a:endParaRPr lang="en-US" dirty="0"/>
          </a:p>
        </p:txBody>
      </p:sp>
      <p:sp>
        <p:nvSpPr>
          <p:cNvPr id="3" name="Content Placeholder 2">
            <a:extLst>
              <a:ext uri="{FF2B5EF4-FFF2-40B4-BE49-F238E27FC236}">
                <a16:creationId xmlns:a16="http://schemas.microsoft.com/office/drawing/2014/main" id="{61DAA098-875C-4844-8E20-3067CA5A4C9F}"/>
              </a:ext>
            </a:extLst>
          </p:cNvPr>
          <p:cNvSpPr>
            <a:spLocks noGrp="1"/>
          </p:cNvSpPr>
          <p:nvPr>
            <p:ph idx="1"/>
          </p:nvPr>
        </p:nvSpPr>
        <p:spPr>
          <a:xfrm>
            <a:off x="704850" y="1288738"/>
            <a:ext cx="15870238" cy="6982624"/>
          </a:xfrm>
        </p:spPr>
        <p:txBody>
          <a:bodyPr>
            <a:normAutofit/>
          </a:bodyPr>
          <a:lstStyle/>
          <a:p>
            <a:pPr marL="0" indent="0">
              <a:buNone/>
            </a:pPr>
            <a:r>
              <a:rPr lang="en-CA" dirty="0"/>
              <a:t>Higher-level DID user scenarios guide/drive the development of the lower-level </a:t>
            </a:r>
            <a:r>
              <a:rPr lang="en-CA" dirty="0">
                <a:latin typeface="Consolas" panose="020B0609020204030204" pitchFamily="49" charset="0"/>
              </a:rPr>
              <a:t>did-</a:t>
            </a:r>
            <a:r>
              <a:rPr lang="en-CA" dirty="0" err="1">
                <a:latin typeface="Consolas" panose="020B0609020204030204" pitchFamily="49" charset="0"/>
              </a:rPr>
              <a:t>uri</a:t>
            </a:r>
            <a:r>
              <a:rPr lang="en-CA" dirty="0"/>
              <a:t> use cases</a:t>
            </a:r>
          </a:p>
          <a:p>
            <a:pPr marL="514350" indent="-514350">
              <a:buFont typeface="+mj-lt"/>
              <a:buAutoNum type="arabicPeriod"/>
            </a:pPr>
            <a:r>
              <a:rPr lang="en-CA" dirty="0"/>
              <a:t>Higher-level DID User Scenario Analysis</a:t>
            </a:r>
          </a:p>
          <a:p>
            <a:pPr lvl="1"/>
            <a:r>
              <a:rPr lang="en-CA" dirty="0"/>
              <a:t>DID User scenarios</a:t>
            </a:r>
          </a:p>
          <a:p>
            <a:pPr lvl="1"/>
            <a:endParaRPr lang="en-CA" dirty="0"/>
          </a:p>
          <a:p>
            <a:pPr lvl="1"/>
            <a:endParaRPr lang="en-CA" dirty="0"/>
          </a:p>
          <a:p>
            <a:pPr marL="514350" indent="-514350">
              <a:buFont typeface="+mj-lt"/>
              <a:buAutoNum type="arabicPeriod"/>
            </a:pPr>
            <a:r>
              <a:rPr lang="en-CA" dirty="0"/>
              <a:t>High-level </a:t>
            </a:r>
            <a:r>
              <a:rPr lang="en-CA" dirty="0">
                <a:latin typeface="Consolas" panose="020B0609020204030204" pitchFamily="49" charset="0"/>
              </a:rPr>
              <a:t>did-</a:t>
            </a:r>
            <a:r>
              <a:rPr lang="en-CA" dirty="0" err="1">
                <a:latin typeface="Consolas" panose="020B0609020204030204" pitchFamily="49" charset="0"/>
              </a:rPr>
              <a:t>uri</a:t>
            </a:r>
            <a:r>
              <a:rPr lang="en-CA" dirty="0"/>
              <a:t> User Scenario Analysis</a:t>
            </a:r>
          </a:p>
          <a:p>
            <a:pPr lvl="1"/>
            <a:r>
              <a:rPr lang="en-CA" dirty="0">
                <a:latin typeface="Consolas" panose="020B0609020204030204" pitchFamily="49" charset="0"/>
              </a:rPr>
              <a:t>did-</a:t>
            </a:r>
            <a:r>
              <a:rPr lang="en-CA" dirty="0" err="1">
                <a:latin typeface="Consolas" panose="020B0609020204030204" pitchFamily="49" charset="0"/>
              </a:rPr>
              <a:t>uri</a:t>
            </a:r>
            <a:r>
              <a:rPr lang="en-CA" dirty="0"/>
              <a:t> user scenario</a:t>
            </a:r>
          </a:p>
          <a:p>
            <a:pPr lvl="1"/>
            <a:endParaRPr lang="en-CA" dirty="0"/>
          </a:p>
          <a:p>
            <a:endParaRPr lang="en-CA" dirty="0"/>
          </a:p>
          <a:p>
            <a:pPr marL="514350" indent="-514350">
              <a:buFont typeface="+mj-lt"/>
              <a:buAutoNum type="arabicPeriod" startAt="3"/>
            </a:pPr>
            <a:r>
              <a:rPr lang="en-CA" dirty="0"/>
              <a:t>Lower-level </a:t>
            </a:r>
            <a:r>
              <a:rPr lang="en-CA" dirty="0">
                <a:latin typeface="Consolas" panose="020B0609020204030204" pitchFamily="49" charset="0"/>
              </a:rPr>
              <a:t>did-</a:t>
            </a:r>
            <a:r>
              <a:rPr lang="en-CA" dirty="0" err="1">
                <a:latin typeface="Consolas" panose="020B0609020204030204" pitchFamily="49" charset="0"/>
              </a:rPr>
              <a:t>uri</a:t>
            </a:r>
            <a:r>
              <a:rPr lang="en-CA" dirty="0"/>
              <a:t> Use Case Analysis</a:t>
            </a:r>
          </a:p>
          <a:p>
            <a:pPr lvl="1"/>
            <a:r>
              <a:rPr lang="en-CA" dirty="0">
                <a:latin typeface="Consolas" panose="020B0609020204030204" pitchFamily="49" charset="0"/>
              </a:rPr>
              <a:t>did-</a:t>
            </a:r>
            <a:r>
              <a:rPr lang="en-CA" dirty="0" err="1">
                <a:latin typeface="Consolas" panose="020B0609020204030204" pitchFamily="49" charset="0"/>
              </a:rPr>
              <a:t>uri</a:t>
            </a:r>
            <a:r>
              <a:rPr lang="en-CA" dirty="0"/>
              <a:t> use cases</a:t>
            </a:r>
            <a:endParaRPr lang="en-US" dirty="0"/>
          </a:p>
        </p:txBody>
      </p:sp>
      <p:sp>
        <p:nvSpPr>
          <p:cNvPr id="4" name="Date Placeholder 3">
            <a:extLst>
              <a:ext uri="{FF2B5EF4-FFF2-40B4-BE49-F238E27FC236}">
                <a16:creationId xmlns:a16="http://schemas.microsoft.com/office/drawing/2014/main" id="{73D1EDAC-F70C-42E6-913D-5D0197D914B7}"/>
              </a:ext>
            </a:extLst>
          </p:cNvPr>
          <p:cNvSpPr>
            <a:spLocks noGrp="1"/>
          </p:cNvSpPr>
          <p:nvPr>
            <p:ph type="dt" sz="half" idx="10"/>
          </p:nvPr>
        </p:nvSpPr>
        <p:spPr/>
        <p:txBody>
          <a:bodyPr/>
          <a:lstStyle/>
          <a:p>
            <a:fld id="{72193F7F-79C9-4814-A49A-304D80BE556B}" type="datetime1">
              <a:rPr lang="en-CA" smtClean="0"/>
              <a:t>2019-03-30</a:t>
            </a:fld>
            <a:endParaRPr lang="en-CA" dirty="0"/>
          </a:p>
        </p:txBody>
      </p:sp>
      <p:sp>
        <p:nvSpPr>
          <p:cNvPr id="5" name="Footer Placeholder 4">
            <a:extLst>
              <a:ext uri="{FF2B5EF4-FFF2-40B4-BE49-F238E27FC236}">
                <a16:creationId xmlns:a16="http://schemas.microsoft.com/office/drawing/2014/main" id="{43FF8B0C-D8AB-4DD2-9154-383AED6EB00E}"/>
              </a:ext>
            </a:extLst>
          </p:cNvPr>
          <p:cNvSpPr>
            <a:spLocks noGrp="1"/>
          </p:cNvSpPr>
          <p:nvPr>
            <p:ph type="ftr" sz="quarter" idx="11"/>
          </p:nvPr>
        </p:nvSpPr>
        <p:spPr/>
        <p:txBody>
          <a:bodyPr/>
          <a:lstStyle/>
          <a:p>
            <a:r>
              <a:rPr lang="en-US" dirty="0"/>
              <a:t>Hyperonomy Universal Decentralized Identifier URI Specification (did-</a:t>
            </a:r>
            <a:r>
              <a:rPr lang="en-US" dirty="0" err="1"/>
              <a:t>uri</a:t>
            </a:r>
            <a:r>
              <a:rPr lang="en-US" dirty="0"/>
              <a:t>-spec)</a:t>
            </a:r>
            <a:endParaRPr lang="en-CA" dirty="0"/>
          </a:p>
        </p:txBody>
      </p:sp>
      <p:sp>
        <p:nvSpPr>
          <p:cNvPr id="7" name="Arrow: Down 6">
            <a:extLst>
              <a:ext uri="{FF2B5EF4-FFF2-40B4-BE49-F238E27FC236}">
                <a16:creationId xmlns:a16="http://schemas.microsoft.com/office/drawing/2014/main" id="{682C24C3-6873-4712-AE5C-E2650E28CF7A}"/>
              </a:ext>
            </a:extLst>
          </p:cNvPr>
          <p:cNvSpPr/>
          <p:nvPr/>
        </p:nvSpPr>
        <p:spPr>
          <a:xfrm>
            <a:off x="2649365" y="3157113"/>
            <a:ext cx="484632" cy="115856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Arrow: Down 7">
            <a:extLst>
              <a:ext uri="{FF2B5EF4-FFF2-40B4-BE49-F238E27FC236}">
                <a16:creationId xmlns:a16="http://schemas.microsoft.com/office/drawing/2014/main" id="{72765A13-E688-47E6-94DA-82614A8CCFF6}"/>
              </a:ext>
            </a:extLst>
          </p:cNvPr>
          <p:cNvSpPr/>
          <p:nvPr/>
        </p:nvSpPr>
        <p:spPr>
          <a:xfrm>
            <a:off x="2649365" y="5650958"/>
            <a:ext cx="484632" cy="115856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Slide Number Placeholder 5">
            <a:extLst>
              <a:ext uri="{FF2B5EF4-FFF2-40B4-BE49-F238E27FC236}">
                <a16:creationId xmlns:a16="http://schemas.microsoft.com/office/drawing/2014/main" id="{9B997CD7-4650-4AFF-8CA8-2DFDA5FF783F}"/>
              </a:ext>
            </a:extLst>
          </p:cNvPr>
          <p:cNvSpPr>
            <a:spLocks noGrp="1"/>
          </p:cNvSpPr>
          <p:nvPr>
            <p:ph type="sldNum" sz="quarter" idx="12"/>
          </p:nvPr>
        </p:nvSpPr>
        <p:spPr/>
        <p:txBody>
          <a:bodyPr/>
          <a:lstStyle/>
          <a:p>
            <a:pPr algn="l"/>
            <a:fld id="{0B5C67D1-9F66-4BC1-9BEC-73C07D7C9B6B}" type="slidenum">
              <a:rPr lang="en-US" smtClean="0"/>
              <a:pPr algn="l"/>
              <a:t>41</a:t>
            </a:fld>
            <a:endParaRPr lang="en-US" dirty="0"/>
          </a:p>
        </p:txBody>
      </p:sp>
    </p:spTree>
    <p:extLst>
      <p:ext uri="{BB962C8B-B14F-4D97-AF65-F5344CB8AC3E}">
        <p14:creationId xmlns:p14="http://schemas.microsoft.com/office/powerpoint/2010/main" val="380153893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FC834-6430-4E4A-83B7-97BA43C29D37}"/>
              </a:ext>
            </a:extLst>
          </p:cNvPr>
          <p:cNvSpPr>
            <a:spLocks noGrp="1"/>
          </p:cNvSpPr>
          <p:nvPr>
            <p:ph type="ctrTitle"/>
          </p:nvPr>
        </p:nvSpPr>
        <p:spPr>
          <a:xfrm>
            <a:off x="723900" y="1137147"/>
            <a:ext cx="16173450" cy="3602126"/>
          </a:xfrm>
        </p:spPr>
        <p:txBody>
          <a:bodyPr>
            <a:normAutofit/>
          </a:bodyPr>
          <a:lstStyle/>
          <a:p>
            <a:r>
              <a:rPr lang="en-CA" sz="6600" dirty="0">
                <a:solidFill>
                  <a:srgbClr val="1D326D"/>
                </a:solidFill>
                <a:sym typeface="Wingdings" panose="05000000000000000000" pitchFamily="2" charset="2"/>
              </a:rPr>
              <a:t></a:t>
            </a:r>
            <a:r>
              <a:rPr lang="en-CA" sz="6600" dirty="0">
                <a:solidFill>
                  <a:srgbClr val="1D326D"/>
                </a:solidFill>
              </a:rPr>
              <a:t> Higher-Level DID User Scenarios</a:t>
            </a:r>
            <a:endParaRPr lang="en-US" sz="6600" dirty="0">
              <a:solidFill>
                <a:srgbClr val="1D326D"/>
              </a:solidFill>
            </a:endParaRPr>
          </a:p>
        </p:txBody>
      </p:sp>
      <p:sp>
        <p:nvSpPr>
          <p:cNvPr id="3" name="Subtitle 2">
            <a:extLst>
              <a:ext uri="{FF2B5EF4-FFF2-40B4-BE49-F238E27FC236}">
                <a16:creationId xmlns:a16="http://schemas.microsoft.com/office/drawing/2014/main" id="{C660EB17-2854-4658-9BE6-4D698F62714C}"/>
              </a:ext>
            </a:extLst>
          </p:cNvPr>
          <p:cNvSpPr>
            <a:spLocks noGrp="1"/>
          </p:cNvSpPr>
          <p:nvPr>
            <p:ph type="subTitle" idx="1"/>
          </p:nvPr>
        </p:nvSpPr>
        <p:spPr>
          <a:xfrm>
            <a:off x="723900" y="5462192"/>
            <a:ext cx="14944338" cy="1385642"/>
          </a:xfrm>
        </p:spPr>
        <p:txBody>
          <a:bodyPr>
            <a:normAutofit fontScale="70000" lnSpcReduction="20000"/>
          </a:bodyPr>
          <a:lstStyle/>
          <a:p>
            <a:r>
              <a:rPr lang="en-CA" dirty="0"/>
              <a:t>Michael Herman (</a:t>
            </a:r>
            <a:r>
              <a:rPr lang="en-CA" cap="none" dirty="0"/>
              <a:t>@mwherman2000</a:t>
            </a:r>
            <a:r>
              <a:rPr lang="en-CA" dirty="0"/>
              <a:t>)</a:t>
            </a:r>
          </a:p>
          <a:p>
            <a:r>
              <a:rPr lang="en-CA" dirty="0"/>
              <a:t>Independent Blockchain Architect</a:t>
            </a:r>
          </a:p>
          <a:p>
            <a:r>
              <a:rPr lang="en-CA" dirty="0"/>
              <a:t>mwherman@parallelspace.net</a:t>
            </a:r>
            <a:endParaRPr lang="en-US" dirty="0"/>
          </a:p>
        </p:txBody>
      </p:sp>
      <p:sp>
        <p:nvSpPr>
          <p:cNvPr id="6" name="Date Placeholder 2">
            <a:extLst>
              <a:ext uri="{FF2B5EF4-FFF2-40B4-BE49-F238E27FC236}">
                <a16:creationId xmlns:a16="http://schemas.microsoft.com/office/drawing/2014/main" id="{2AD3D6DA-1F42-48CB-B93A-E92BA6EE4652}"/>
              </a:ext>
            </a:extLst>
          </p:cNvPr>
          <p:cNvSpPr txBox="1">
            <a:spLocks/>
          </p:cNvSpPr>
          <p:nvPr/>
        </p:nvSpPr>
        <p:spPr>
          <a:xfrm>
            <a:off x="10706614" y="9018020"/>
            <a:ext cx="5868474" cy="436742"/>
          </a:xfrm>
          <a:prstGeom prst="rect">
            <a:avLst/>
          </a:prstGeom>
        </p:spPr>
        <p:txBody>
          <a:bodyPr vert="horz" lIns="91440" tIns="45720" rIns="91440" bIns="45720" rtlCol="0" anchor="ctr"/>
          <a:lstStyle>
            <a:defPPr>
              <a:defRPr lang="en-US"/>
            </a:defPPr>
            <a:lvl1pPr marL="0" algn="r" defTabSz="457200" rtl="0" eaLnBrk="1" latinLnBrk="0" hangingPunct="1">
              <a:defRPr sz="1417"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E35A9342-8D2C-4F03-BE33-2A71AE2A9EC4}" type="datetime1">
              <a:rPr lang="en-CA" smtClean="0">
                <a:solidFill>
                  <a:schemeClr val="bg1"/>
                </a:solidFill>
              </a:rPr>
              <a:pPr/>
              <a:t>2019-03-30</a:t>
            </a:fld>
            <a:endParaRPr lang="en-CA" dirty="0">
              <a:solidFill>
                <a:schemeClr val="bg1"/>
              </a:solidFill>
            </a:endParaRPr>
          </a:p>
        </p:txBody>
      </p:sp>
      <p:sp>
        <p:nvSpPr>
          <p:cNvPr id="8" name="Slide Number Placeholder 7">
            <a:extLst>
              <a:ext uri="{FF2B5EF4-FFF2-40B4-BE49-F238E27FC236}">
                <a16:creationId xmlns:a16="http://schemas.microsoft.com/office/drawing/2014/main" id="{CBD3AB9E-A5A0-4514-8495-1A133E1FCB86}"/>
              </a:ext>
            </a:extLst>
          </p:cNvPr>
          <p:cNvSpPr>
            <a:spLocks noGrp="1"/>
          </p:cNvSpPr>
          <p:nvPr>
            <p:ph type="sldNum" sz="quarter" idx="12"/>
          </p:nvPr>
        </p:nvSpPr>
        <p:spPr/>
        <p:txBody>
          <a:bodyPr/>
          <a:lstStyle/>
          <a:p>
            <a:pPr algn="l"/>
            <a:fld id="{0B5C67D1-9F66-4BC1-9BEC-73C07D7C9B6B}" type="slidenum">
              <a:rPr lang="en-US" smtClean="0"/>
              <a:pPr algn="l"/>
              <a:t>42</a:t>
            </a:fld>
            <a:endParaRPr lang="en-US" dirty="0"/>
          </a:p>
        </p:txBody>
      </p:sp>
    </p:spTree>
    <p:extLst>
      <p:ext uri="{BB962C8B-B14F-4D97-AF65-F5344CB8AC3E}">
        <p14:creationId xmlns:p14="http://schemas.microsoft.com/office/powerpoint/2010/main" val="189318838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250DC0-13CA-4EB5-9063-52BD4EFA6E03}"/>
              </a:ext>
            </a:extLst>
          </p:cNvPr>
          <p:cNvSpPr>
            <a:spLocks noGrp="1"/>
          </p:cNvSpPr>
          <p:nvPr>
            <p:ph type="title"/>
          </p:nvPr>
        </p:nvSpPr>
        <p:spPr/>
        <p:txBody>
          <a:bodyPr/>
          <a:lstStyle/>
          <a:p>
            <a:r>
              <a:rPr lang="en-CA" dirty="0"/>
              <a:t>Higher-Level DID User Scenarios</a:t>
            </a:r>
            <a:endParaRPr lang="en-US" dirty="0"/>
          </a:p>
        </p:txBody>
      </p:sp>
      <p:sp>
        <p:nvSpPr>
          <p:cNvPr id="3" name="Content Placeholder 2">
            <a:extLst>
              <a:ext uri="{FF2B5EF4-FFF2-40B4-BE49-F238E27FC236}">
                <a16:creationId xmlns:a16="http://schemas.microsoft.com/office/drawing/2014/main" id="{E28C576A-0B65-4727-803A-C024E2D19F07}"/>
              </a:ext>
            </a:extLst>
          </p:cNvPr>
          <p:cNvSpPr>
            <a:spLocks noGrp="1"/>
          </p:cNvSpPr>
          <p:nvPr>
            <p:ph idx="1"/>
          </p:nvPr>
        </p:nvSpPr>
        <p:spPr>
          <a:xfrm>
            <a:off x="704850" y="1257300"/>
            <a:ext cx="15870238" cy="7427835"/>
          </a:xfrm>
        </p:spPr>
        <p:txBody>
          <a:bodyPr>
            <a:normAutofit lnSpcReduction="10000"/>
          </a:bodyPr>
          <a:lstStyle/>
          <a:p>
            <a:pPr marL="0" indent="0">
              <a:buNone/>
            </a:pPr>
            <a:r>
              <a:rPr lang="en-US" dirty="0"/>
              <a:t>The following higher-level DID user scenario documents that have been selected to guide/drive the lower-level </a:t>
            </a:r>
            <a:r>
              <a:rPr lang="en-US" dirty="0">
                <a:latin typeface="Consolas" panose="020B0609020204030204" pitchFamily="49" charset="0"/>
              </a:rPr>
              <a:t>did-</a:t>
            </a:r>
            <a:r>
              <a:rPr lang="en-US" dirty="0" err="1">
                <a:latin typeface="Consolas" panose="020B0609020204030204" pitchFamily="49" charset="0"/>
              </a:rPr>
              <a:t>uri</a:t>
            </a:r>
            <a:r>
              <a:rPr lang="en-US" dirty="0"/>
              <a:t> use cases:</a:t>
            </a:r>
          </a:p>
          <a:p>
            <a:pPr marL="514350" indent="-514350">
              <a:buFont typeface="+mj-lt"/>
              <a:buAutoNum type="arabicPeriod"/>
            </a:pPr>
            <a:r>
              <a:rPr lang="en-US" dirty="0"/>
              <a:t>Use Cases for Decentralized Identifiers</a:t>
            </a:r>
          </a:p>
          <a:p>
            <a:pPr lvl="1"/>
            <a:r>
              <a:rPr lang="en-US" dirty="0">
                <a:hlinkClick r:id="rId2"/>
              </a:rPr>
              <a:t>https://w3c-ccg.github.io/did-use-cases/</a:t>
            </a:r>
            <a:r>
              <a:rPr lang="en-US" dirty="0"/>
              <a:t> </a:t>
            </a:r>
          </a:p>
          <a:p>
            <a:pPr marL="514350" indent="-514350">
              <a:buFont typeface="+mj-lt"/>
              <a:buAutoNum type="arabicPeriod"/>
            </a:pPr>
            <a:r>
              <a:rPr lang="en-US" dirty="0"/>
              <a:t>Universal DID Operations</a:t>
            </a:r>
          </a:p>
          <a:p>
            <a:pPr lvl="1"/>
            <a:r>
              <a:rPr lang="en-US" dirty="0">
                <a:hlinkClick r:id="rId3"/>
              </a:rPr>
              <a:t>https://github.com/WebOfTrustInfo/rwot8-barcelona/blob/master/topics-and-advance-readings/Universal-DID-Operations.md</a:t>
            </a:r>
            <a:r>
              <a:rPr lang="en-US" dirty="0"/>
              <a:t> </a:t>
            </a:r>
          </a:p>
          <a:p>
            <a:pPr marL="514350" indent="-514350">
              <a:buFont typeface="+mj-lt"/>
              <a:buAutoNum type="arabicPeriod"/>
            </a:pPr>
            <a:r>
              <a:rPr lang="en-US" dirty="0"/>
              <a:t>Indy draft feature-discovery 1.0 HIPE</a:t>
            </a:r>
          </a:p>
          <a:p>
            <a:pPr lvl="1"/>
            <a:r>
              <a:rPr lang="en-US" dirty="0">
                <a:hlinkClick r:id="rId4"/>
              </a:rPr>
              <a:t>https://github.com/dhh1128/indy-hipe/blob/9c7722d208cfe0a336cb67a626cbbb192ae73f8c/text/feature-discovery/README.md</a:t>
            </a:r>
            <a:r>
              <a:rPr lang="en-US" dirty="0"/>
              <a:t> </a:t>
            </a:r>
          </a:p>
          <a:p>
            <a:pPr marL="514350" indent="-514350">
              <a:buFont typeface="+mj-lt"/>
              <a:buAutoNum type="arabicPeriod"/>
            </a:pPr>
            <a:r>
              <a:rPr lang="en-US" dirty="0"/>
              <a:t>Indy draft attachments HIPE</a:t>
            </a:r>
          </a:p>
          <a:p>
            <a:pPr lvl="1"/>
            <a:r>
              <a:rPr lang="en-US" dirty="0">
                <a:hlinkClick r:id="rId5"/>
              </a:rPr>
              <a:t>https://github.com/hyperledger/indy-hipe/blob/bd48bae3712e659c34d88c6dea839ccf5a0f0701/text/attachments/README.md</a:t>
            </a:r>
            <a:r>
              <a:rPr lang="en-US" dirty="0"/>
              <a:t> </a:t>
            </a:r>
          </a:p>
        </p:txBody>
      </p:sp>
      <p:sp>
        <p:nvSpPr>
          <p:cNvPr id="4" name="Date Placeholder 3">
            <a:extLst>
              <a:ext uri="{FF2B5EF4-FFF2-40B4-BE49-F238E27FC236}">
                <a16:creationId xmlns:a16="http://schemas.microsoft.com/office/drawing/2014/main" id="{E89EE582-D24E-4B17-B197-3C8A69A043D8}"/>
              </a:ext>
            </a:extLst>
          </p:cNvPr>
          <p:cNvSpPr>
            <a:spLocks noGrp="1"/>
          </p:cNvSpPr>
          <p:nvPr>
            <p:ph type="dt" sz="half" idx="10"/>
          </p:nvPr>
        </p:nvSpPr>
        <p:spPr/>
        <p:txBody>
          <a:bodyPr/>
          <a:lstStyle/>
          <a:p>
            <a:fld id="{E63DEED2-3884-4F6D-8F97-D3C3AF438EFD}" type="datetime1">
              <a:rPr lang="en-CA" smtClean="0"/>
              <a:t>2019-03-30</a:t>
            </a:fld>
            <a:endParaRPr lang="en-CA" dirty="0"/>
          </a:p>
        </p:txBody>
      </p:sp>
      <p:sp>
        <p:nvSpPr>
          <p:cNvPr id="5" name="Footer Placeholder 4">
            <a:extLst>
              <a:ext uri="{FF2B5EF4-FFF2-40B4-BE49-F238E27FC236}">
                <a16:creationId xmlns:a16="http://schemas.microsoft.com/office/drawing/2014/main" id="{90A0780D-0BB9-451A-BCC8-D85C1E6F1739}"/>
              </a:ext>
            </a:extLst>
          </p:cNvPr>
          <p:cNvSpPr>
            <a:spLocks noGrp="1"/>
          </p:cNvSpPr>
          <p:nvPr>
            <p:ph type="ftr" sz="quarter" idx="11"/>
          </p:nvPr>
        </p:nvSpPr>
        <p:spPr/>
        <p:txBody>
          <a:bodyPr/>
          <a:lstStyle/>
          <a:p>
            <a:r>
              <a:rPr lang="en-US" dirty="0"/>
              <a:t>Hyperonomy Universal Decentralized Identifier URI Specification (did-</a:t>
            </a:r>
            <a:r>
              <a:rPr lang="en-US" dirty="0" err="1"/>
              <a:t>uri</a:t>
            </a:r>
            <a:r>
              <a:rPr lang="en-US" dirty="0"/>
              <a:t>-spec)</a:t>
            </a:r>
            <a:endParaRPr lang="en-CA" dirty="0"/>
          </a:p>
        </p:txBody>
      </p:sp>
      <p:sp>
        <p:nvSpPr>
          <p:cNvPr id="6" name="Slide Number Placeholder 5">
            <a:extLst>
              <a:ext uri="{FF2B5EF4-FFF2-40B4-BE49-F238E27FC236}">
                <a16:creationId xmlns:a16="http://schemas.microsoft.com/office/drawing/2014/main" id="{26730095-7D35-424A-A4B8-50D908BAE5F5}"/>
              </a:ext>
            </a:extLst>
          </p:cNvPr>
          <p:cNvSpPr>
            <a:spLocks noGrp="1"/>
          </p:cNvSpPr>
          <p:nvPr>
            <p:ph type="sldNum" sz="quarter" idx="12"/>
          </p:nvPr>
        </p:nvSpPr>
        <p:spPr/>
        <p:txBody>
          <a:bodyPr/>
          <a:lstStyle/>
          <a:p>
            <a:pPr algn="l"/>
            <a:fld id="{0B5C67D1-9F66-4BC1-9BEC-73C07D7C9B6B}" type="slidenum">
              <a:rPr lang="en-US" smtClean="0"/>
              <a:pPr algn="l"/>
              <a:t>43</a:t>
            </a:fld>
            <a:endParaRPr lang="en-US" dirty="0"/>
          </a:p>
        </p:txBody>
      </p:sp>
    </p:spTree>
    <p:extLst>
      <p:ext uri="{BB962C8B-B14F-4D97-AF65-F5344CB8AC3E}">
        <p14:creationId xmlns:p14="http://schemas.microsoft.com/office/powerpoint/2010/main" val="232256695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FC834-6430-4E4A-83B7-97BA43C29D37}"/>
              </a:ext>
            </a:extLst>
          </p:cNvPr>
          <p:cNvSpPr>
            <a:spLocks noGrp="1"/>
          </p:cNvSpPr>
          <p:nvPr>
            <p:ph type="ctrTitle"/>
          </p:nvPr>
        </p:nvSpPr>
        <p:spPr>
          <a:xfrm>
            <a:off x="723900" y="1137147"/>
            <a:ext cx="16173450" cy="3602126"/>
          </a:xfrm>
        </p:spPr>
        <p:txBody>
          <a:bodyPr>
            <a:normAutofit/>
          </a:bodyPr>
          <a:lstStyle/>
          <a:p>
            <a:r>
              <a:rPr lang="en-CA" sz="6600" dirty="0">
                <a:solidFill>
                  <a:srgbClr val="1D326D"/>
                </a:solidFill>
                <a:sym typeface="Wingdings" panose="05000000000000000000" pitchFamily="2" charset="2"/>
              </a:rPr>
              <a:t></a:t>
            </a:r>
            <a:r>
              <a:rPr lang="en-CA" sz="6600" dirty="0">
                <a:solidFill>
                  <a:srgbClr val="1D326D"/>
                </a:solidFill>
              </a:rPr>
              <a:t> High-Level </a:t>
            </a:r>
            <a:r>
              <a:rPr lang="en-CA" sz="6600" cap="none" dirty="0">
                <a:solidFill>
                  <a:srgbClr val="1D326D"/>
                </a:solidFill>
                <a:latin typeface="Consolas" panose="020B0609020204030204" pitchFamily="49" charset="0"/>
              </a:rPr>
              <a:t>did-</a:t>
            </a:r>
            <a:r>
              <a:rPr lang="en-CA" sz="6600" cap="none" dirty="0" err="1">
                <a:solidFill>
                  <a:srgbClr val="1D326D"/>
                </a:solidFill>
                <a:latin typeface="Consolas" panose="020B0609020204030204" pitchFamily="49" charset="0"/>
              </a:rPr>
              <a:t>uri</a:t>
            </a:r>
            <a:r>
              <a:rPr lang="en-CA" sz="6600" dirty="0">
                <a:solidFill>
                  <a:srgbClr val="1D326D"/>
                </a:solidFill>
              </a:rPr>
              <a:t> User Scenarios</a:t>
            </a:r>
            <a:endParaRPr lang="en-US" sz="6600" dirty="0">
              <a:solidFill>
                <a:srgbClr val="1D326D"/>
              </a:solidFill>
            </a:endParaRPr>
          </a:p>
        </p:txBody>
      </p:sp>
      <p:sp>
        <p:nvSpPr>
          <p:cNvPr id="3" name="Subtitle 2">
            <a:extLst>
              <a:ext uri="{FF2B5EF4-FFF2-40B4-BE49-F238E27FC236}">
                <a16:creationId xmlns:a16="http://schemas.microsoft.com/office/drawing/2014/main" id="{C660EB17-2854-4658-9BE6-4D698F62714C}"/>
              </a:ext>
            </a:extLst>
          </p:cNvPr>
          <p:cNvSpPr>
            <a:spLocks noGrp="1"/>
          </p:cNvSpPr>
          <p:nvPr>
            <p:ph type="subTitle" idx="1"/>
          </p:nvPr>
        </p:nvSpPr>
        <p:spPr>
          <a:xfrm>
            <a:off x="723900" y="5462192"/>
            <a:ext cx="14944338" cy="1385642"/>
          </a:xfrm>
        </p:spPr>
        <p:txBody>
          <a:bodyPr>
            <a:normAutofit fontScale="70000" lnSpcReduction="20000"/>
          </a:bodyPr>
          <a:lstStyle/>
          <a:p>
            <a:r>
              <a:rPr lang="en-CA" dirty="0"/>
              <a:t>Michael Herman (</a:t>
            </a:r>
            <a:r>
              <a:rPr lang="en-CA" cap="none" dirty="0"/>
              <a:t>@mwherman2000</a:t>
            </a:r>
            <a:r>
              <a:rPr lang="en-CA" dirty="0"/>
              <a:t>)</a:t>
            </a:r>
          </a:p>
          <a:p>
            <a:r>
              <a:rPr lang="en-CA" dirty="0"/>
              <a:t>Independent Blockchain Architect</a:t>
            </a:r>
          </a:p>
          <a:p>
            <a:r>
              <a:rPr lang="en-CA" dirty="0"/>
              <a:t>mwherman@parallelspace.net</a:t>
            </a:r>
            <a:endParaRPr lang="en-US" dirty="0"/>
          </a:p>
        </p:txBody>
      </p:sp>
      <p:sp>
        <p:nvSpPr>
          <p:cNvPr id="6" name="Date Placeholder 2">
            <a:extLst>
              <a:ext uri="{FF2B5EF4-FFF2-40B4-BE49-F238E27FC236}">
                <a16:creationId xmlns:a16="http://schemas.microsoft.com/office/drawing/2014/main" id="{2AD3D6DA-1F42-48CB-B93A-E92BA6EE4652}"/>
              </a:ext>
            </a:extLst>
          </p:cNvPr>
          <p:cNvSpPr txBox="1">
            <a:spLocks/>
          </p:cNvSpPr>
          <p:nvPr/>
        </p:nvSpPr>
        <p:spPr>
          <a:xfrm>
            <a:off x="10706614" y="9018020"/>
            <a:ext cx="5868474" cy="436742"/>
          </a:xfrm>
          <a:prstGeom prst="rect">
            <a:avLst/>
          </a:prstGeom>
        </p:spPr>
        <p:txBody>
          <a:bodyPr vert="horz" lIns="91440" tIns="45720" rIns="91440" bIns="45720" rtlCol="0" anchor="ctr"/>
          <a:lstStyle>
            <a:defPPr>
              <a:defRPr lang="en-US"/>
            </a:defPPr>
            <a:lvl1pPr marL="0" algn="r" defTabSz="457200" rtl="0" eaLnBrk="1" latinLnBrk="0" hangingPunct="1">
              <a:defRPr sz="1417"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E35A9342-8D2C-4F03-BE33-2A71AE2A9EC4}" type="datetime1">
              <a:rPr lang="en-CA" smtClean="0">
                <a:solidFill>
                  <a:schemeClr val="bg1"/>
                </a:solidFill>
              </a:rPr>
              <a:pPr/>
              <a:t>2019-03-30</a:t>
            </a:fld>
            <a:endParaRPr lang="en-CA" dirty="0">
              <a:solidFill>
                <a:schemeClr val="bg1"/>
              </a:solidFill>
            </a:endParaRPr>
          </a:p>
        </p:txBody>
      </p:sp>
      <p:sp>
        <p:nvSpPr>
          <p:cNvPr id="8" name="Slide Number Placeholder 7">
            <a:extLst>
              <a:ext uri="{FF2B5EF4-FFF2-40B4-BE49-F238E27FC236}">
                <a16:creationId xmlns:a16="http://schemas.microsoft.com/office/drawing/2014/main" id="{759C11D0-6C54-4531-B455-DC653A5C1ACA}"/>
              </a:ext>
            </a:extLst>
          </p:cNvPr>
          <p:cNvSpPr>
            <a:spLocks noGrp="1"/>
          </p:cNvSpPr>
          <p:nvPr>
            <p:ph type="sldNum" sz="quarter" idx="12"/>
          </p:nvPr>
        </p:nvSpPr>
        <p:spPr/>
        <p:txBody>
          <a:bodyPr/>
          <a:lstStyle/>
          <a:p>
            <a:pPr algn="l"/>
            <a:fld id="{0B5C67D1-9F66-4BC1-9BEC-73C07D7C9B6B}" type="slidenum">
              <a:rPr lang="en-US" smtClean="0"/>
              <a:pPr algn="l"/>
              <a:t>44</a:t>
            </a:fld>
            <a:endParaRPr lang="en-US" dirty="0"/>
          </a:p>
        </p:txBody>
      </p:sp>
    </p:spTree>
    <p:extLst>
      <p:ext uri="{BB962C8B-B14F-4D97-AF65-F5344CB8AC3E}">
        <p14:creationId xmlns:p14="http://schemas.microsoft.com/office/powerpoint/2010/main" val="394614893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012633-87B0-4FF4-81DB-DBF98DFFCEDA}"/>
              </a:ext>
            </a:extLst>
          </p:cNvPr>
          <p:cNvSpPr>
            <a:spLocks noGrp="1"/>
          </p:cNvSpPr>
          <p:nvPr>
            <p:ph type="title"/>
          </p:nvPr>
        </p:nvSpPr>
        <p:spPr>
          <a:xfrm>
            <a:off x="296069" y="407505"/>
            <a:ext cx="16983869" cy="1487145"/>
          </a:xfrm>
        </p:spPr>
        <p:txBody>
          <a:bodyPr>
            <a:normAutofit/>
          </a:bodyPr>
          <a:lstStyle/>
          <a:p>
            <a:r>
              <a:rPr lang="en-CA" dirty="0"/>
              <a:t>High-level </a:t>
            </a:r>
            <a:r>
              <a:rPr lang="en-CA" cap="none" dirty="0">
                <a:latin typeface="Consolas" panose="020B0609020204030204" pitchFamily="49" charset="0"/>
              </a:rPr>
              <a:t>did-</a:t>
            </a:r>
            <a:r>
              <a:rPr lang="en-CA" cap="none" dirty="0" err="1">
                <a:latin typeface="Consolas" panose="020B0609020204030204" pitchFamily="49" charset="0"/>
              </a:rPr>
              <a:t>uri</a:t>
            </a:r>
            <a:r>
              <a:rPr lang="en-CA" dirty="0"/>
              <a:t> User Scenarios (Slide 45)</a:t>
            </a:r>
            <a:endParaRPr lang="en-US" dirty="0"/>
          </a:p>
        </p:txBody>
      </p:sp>
      <p:sp>
        <p:nvSpPr>
          <p:cNvPr id="3" name="Slide Number Placeholder 2">
            <a:extLst>
              <a:ext uri="{FF2B5EF4-FFF2-40B4-BE49-F238E27FC236}">
                <a16:creationId xmlns:a16="http://schemas.microsoft.com/office/drawing/2014/main" id="{9AC5E96D-6B8B-448A-8136-E6CE91F9154C}"/>
              </a:ext>
            </a:extLst>
          </p:cNvPr>
          <p:cNvSpPr>
            <a:spLocks noGrp="1"/>
          </p:cNvSpPr>
          <p:nvPr>
            <p:ph type="sldNum" sz="quarter" idx="12"/>
          </p:nvPr>
        </p:nvSpPr>
        <p:spPr/>
        <p:txBody>
          <a:bodyPr/>
          <a:lstStyle/>
          <a:p>
            <a:pPr algn="l"/>
            <a:fld id="{0B5C67D1-9F66-4BC1-9BEC-73C07D7C9B6B}" type="slidenum">
              <a:rPr lang="en-US" smtClean="0"/>
              <a:pPr algn="l"/>
              <a:t>45</a:t>
            </a:fld>
            <a:endParaRPr lang="en-US" dirty="0"/>
          </a:p>
        </p:txBody>
      </p:sp>
      <p:sp>
        <p:nvSpPr>
          <p:cNvPr id="5" name="Content Placeholder 4">
            <a:extLst>
              <a:ext uri="{FF2B5EF4-FFF2-40B4-BE49-F238E27FC236}">
                <a16:creationId xmlns:a16="http://schemas.microsoft.com/office/drawing/2014/main" id="{31FC1618-CDA1-4F61-A340-C2DC49CAAE25}"/>
              </a:ext>
            </a:extLst>
          </p:cNvPr>
          <p:cNvSpPr>
            <a:spLocks noGrp="1"/>
          </p:cNvSpPr>
          <p:nvPr>
            <p:ph idx="1"/>
          </p:nvPr>
        </p:nvSpPr>
        <p:spPr/>
        <p:txBody>
          <a:bodyPr/>
          <a:lstStyle/>
          <a:p>
            <a:endParaRPr lang="en-US"/>
          </a:p>
        </p:txBody>
      </p:sp>
      <p:graphicFrame>
        <p:nvGraphicFramePr>
          <p:cNvPr id="10" name="Content Placeholder 5">
            <a:extLst>
              <a:ext uri="{FF2B5EF4-FFF2-40B4-BE49-F238E27FC236}">
                <a16:creationId xmlns:a16="http://schemas.microsoft.com/office/drawing/2014/main" id="{A2B63D02-EDD2-4E27-BCF0-B97A6536A46F}"/>
              </a:ext>
            </a:extLst>
          </p:cNvPr>
          <p:cNvGraphicFramePr>
            <a:graphicFrameLocks/>
          </p:cNvGraphicFramePr>
          <p:nvPr>
            <p:extLst>
              <p:ext uri="{D42A27DB-BD31-4B8C-83A1-F6EECF244321}">
                <p14:modId xmlns:p14="http://schemas.microsoft.com/office/powerpoint/2010/main" val="972490646"/>
              </p:ext>
            </p:extLst>
          </p:nvPr>
        </p:nvGraphicFramePr>
        <p:xfrm>
          <a:off x="296069" y="1245019"/>
          <a:ext cx="16687800" cy="8503920"/>
        </p:xfrm>
        <a:graphic>
          <a:graphicData uri="http://schemas.openxmlformats.org/drawingml/2006/table">
            <a:tbl>
              <a:tblPr firstRow="1" bandRow="1">
                <a:tableStyleId>{5C22544A-7EE6-4342-B048-85BDC9FD1C3A}</a:tableStyleId>
              </a:tblPr>
              <a:tblGrid>
                <a:gridCol w="659895">
                  <a:extLst>
                    <a:ext uri="{9D8B030D-6E8A-4147-A177-3AD203B41FA5}">
                      <a16:colId xmlns:a16="http://schemas.microsoft.com/office/drawing/2014/main" val="1155895694"/>
                    </a:ext>
                  </a:extLst>
                </a:gridCol>
                <a:gridCol w="9254836">
                  <a:extLst>
                    <a:ext uri="{9D8B030D-6E8A-4147-A177-3AD203B41FA5}">
                      <a16:colId xmlns:a16="http://schemas.microsoft.com/office/drawing/2014/main" val="2137690649"/>
                    </a:ext>
                  </a:extLst>
                </a:gridCol>
                <a:gridCol w="6773069">
                  <a:extLst>
                    <a:ext uri="{9D8B030D-6E8A-4147-A177-3AD203B41FA5}">
                      <a16:colId xmlns:a16="http://schemas.microsoft.com/office/drawing/2014/main" val="1141776478"/>
                    </a:ext>
                  </a:extLst>
                </a:gridCol>
              </a:tblGrid>
              <a:tr h="370840">
                <a:tc>
                  <a:txBody>
                    <a:bodyPr/>
                    <a:lstStyle/>
                    <a:p>
                      <a:pPr algn="ctr"/>
                      <a:r>
                        <a:rPr lang="en-CA" sz="3200" dirty="0"/>
                        <a:t>#</a:t>
                      </a:r>
                      <a:endParaRPr lang="en-US" sz="3200" dirty="0"/>
                    </a:p>
                  </a:txBody>
                  <a:tcPr/>
                </a:tc>
                <a:tc>
                  <a:txBody>
                    <a:bodyPr/>
                    <a:lstStyle/>
                    <a:p>
                      <a:r>
                        <a:rPr lang="en-CA" sz="3200" dirty="0"/>
                        <a:t>did-</a:t>
                      </a:r>
                      <a:r>
                        <a:rPr lang="en-CA" sz="3200" dirty="0" err="1"/>
                        <a:t>uri</a:t>
                      </a:r>
                      <a:r>
                        <a:rPr lang="en-CA" sz="3200" dirty="0"/>
                        <a:t> Syntax Patterns</a:t>
                      </a:r>
                      <a:endParaRPr lang="en-US" sz="3200" dirty="0"/>
                    </a:p>
                  </a:txBody>
                  <a:tcPr/>
                </a:tc>
                <a:tc>
                  <a:txBody>
                    <a:bodyPr/>
                    <a:lstStyle/>
                    <a:p>
                      <a:r>
                        <a:rPr lang="en-CA" sz="3200" dirty="0"/>
                        <a:t>Type of Document Returned</a:t>
                      </a:r>
                      <a:endParaRPr lang="en-US" sz="3200" dirty="0"/>
                    </a:p>
                  </a:txBody>
                  <a:tcPr/>
                </a:tc>
                <a:extLst>
                  <a:ext uri="{0D108BD9-81ED-4DB2-BD59-A6C34878D82A}">
                    <a16:rowId xmlns:a16="http://schemas.microsoft.com/office/drawing/2014/main" val="624025078"/>
                  </a:ext>
                </a:extLst>
              </a:tr>
              <a:tr h="370840">
                <a:tc>
                  <a:txBody>
                    <a:bodyPr/>
                    <a:lstStyle/>
                    <a:p>
                      <a:pPr algn="ctr"/>
                      <a:r>
                        <a:rPr lang="en-CA" sz="3200" dirty="0">
                          <a:solidFill>
                            <a:schemeClr val="accent6">
                              <a:lumMod val="50000"/>
                            </a:schemeClr>
                          </a:solidFill>
                          <a:latin typeface="Consolas" panose="020B0609020204030204" pitchFamily="49" charset="0"/>
                        </a:rPr>
                        <a:t>1</a:t>
                      </a:r>
                      <a:endParaRPr lang="en-US" sz="3200" dirty="0">
                        <a:solidFill>
                          <a:schemeClr val="accent6">
                            <a:lumMod val="50000"/>
                          </a:schemeClr>
                        </a:solidFill>
                        <a:latin typeface="Consolas" panose="020B0609020204030204" pitchFamily="49" charset="0"/>
                      </a:endParaRPr>
                    </a:p>
                  </a:txBody>
                  <a:tcPr/>
                </a:tc>
                <a:tc>
                  <a:txBody>
                    <a:bodyPr/>
                    <a:lstStyle/>
                    <a:p>
                      <a:r>
                        <a:rPr lang="en-CA" sz="3200" dirty="0">
                          <a:solidFill>
                            <a:schemeClr val="accent6">
                              <a:lumMod val="50000"/>
                            </a:schemeClr>
                          </a:solidFill>
                          <a:latin typeface="Consolas" panose="020B0609020204030204" pitchFamily="49" charset="0"/>
                        </a:rPr>
                        <a:t>&lt;did&gt;</a:t>
                      </a:r>
                      <a:endParaRPr lang="en-US" sz="3200" dirty="0">
                        <a:solidFill>
                          <a:schemeClr val="accent6">
                            <a:lumMod val="50000"/>
                          </a:schemeClr>
                        </a:solidFill>
                        <a:latin typeface="Consolas" panose="020B0609020204030204" pitchFamily="49" charset="0"/>
                      </a:endParaRPr>
                    </a:p>
                  </a:txBody>
                  <a:tcPr/>
                </a:tc>
                <a:tc>
                  <a:txBody>
                    <a:bodyPr/>
                    <a:lstStyle/>
                    <a:p>
                      <a:r>
                        <a:rPr lang="en-CA" sz="3200" dirty="0">
                          <a:solidFill>
                            <a:schemeClr val="accent6">
                              <a:lumMod val="50000"/>
                            </a:schemeClr>
                          </a:solidFill>
                        </a:rPr>
                        <a:t>DID Document</a:t>
                      </a:r>
                      <a:endParaRPr lang="en-US" sz="3200" dirty="0">
                        <a:solidFill>
                          <a:schemeClr val="accent6">
                            <a:lumMod val="50000"/>
                          </a:schemeClr>
                        </a:solidFill>
                      </a:endParaRPr>
                    </a:p>
                  </a:txBody>
                  <a:tcPr/>
                </a:tc>
                <a:extLst>
                  <a:ext uri="{0D108BD9-81ED-4DB2-BD59-A6C34878D82A}">
                    <a16:rowId xmlns:a16="http://schemas.microsoft.com/office/drawing/2014/main" val="350050713"/>
                  </a:ext>
                </a:extLst>
              </a:tr>
              <a:tr h="370840">
                <a:tc>
                  <a:txBody>
                    <a:bodyPr/>
                    <a:lstStyle/>
                    <a:p>
                      <a:pPr marL="0" marR="0" lvl="0" indent="0" algn="ctr" defTabSz="1295979" rtl="0" eaLnBrk="1" fontAlgn="auto" latinLnBrk="0" hangingPunct="1">
                        <a:lnSpc>
                          <a:spcPct val="100000"/>
                        </a:lnSpc>
                        <a:spcBef>
                          <a:spcPts val="0"/>
                        </a:spcBef>
                        <a:spcAft>
                          <a:spcPts val="0"/>
                        </a:spcAft>
                        <a:buClrTx/>
                        <a:buSzTx/>
                        <a:buFontTx/>
                        <a:buNone/>
                        <a:tabLst/>
                        <a:defRPr/>
                      </a:pPr>
                      <a:r>
                        <a:rPr lang="en-CA" sz="3200" dirty="0">
                          <a:solidFill>
                            <a:schemeClr val="accent6">
                              <a:lumMod val="50000"/>
                            </a:schemeClr>
                          </a:solidFill>
                          <a:latin typeface="Consolas" panose="020B0609020204030204" pitchFamily="49" charset="0"/>
                        </a:rPr>
                        <a:t>2</a:t>
                      </a:r>
                      <a:endParaRPr lang="en-US" sz="3200" dirty="0">
                        <a:solidFill>
                          <a:schemeClr val="accent6">
                            <a:lumMod val="50000"/>
                          </a:schemeClr>
                        </a:solidFill>
                        <a:latin typeface="Consolas" panose="020B0609020204030204" pitchFamily="49" charset="0"/>
                      </a:endParaRP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CA" sz="3200" dirty="0">
                          <a:solidFill>
                            <a:schemeClr val="accent6">
                              <a:lumMod val="50000"/>
                            </a:schemeClr>
                          </a:solidFill>
                          <a:latin typeface="Consolas" panose="020B0609020204030204" pitchFamily="49" charset="0"/>
                        </a:rPr>
                        <a:t>&lt;did&gt;!$selectId="</a:t>
                      </a:r>
                      <a:r>
                        <a:rPr lang="en-CA" sz="3200" dirty="0" err="1">
                          <a:solidFill>
                            <a:schemeClr val="accent6">
                              <a:lumMod val="50000"/>
                            </a:schemeClr>
                          </a:solidFill>
                          <a:latin typeface="Consolas" panose="020B0609020204030204" pitchFamily="49" charset="0"/>
                        </a:rPr>
                        <a:t>exam_src</a:t>
                      </a:r>
                      <a:r>
                        <a:rPr lang="en-CA" sz="3200" dirty="0">
                          <a:solidFill>
                            <a:schemeClr val="accent6">
                              <a:lumMod val="50000"/>
                            </a:schemeClr>
                          </a:solidFill>
                          <a:latin typeface="Consolas" panose="020B0609020204030204" pitchFamily="49" charset="0"/>
                        </a:rPr>
                        <a:t>"</a:t>
                      </a:r>
                      <a:endParaRPr lang="en-US" sz="3200" dirty="0">
                        <a:solidFill>
                          <a:schemeClr val="accent6">
                            <a:lumMod val="50000"/>
                          </a:schemeClr>
                        </a:solidFill>
                        <a:latin typeface="Consolas" panose="020B0609020204030204" pitchFamily="49" charset="0"/>
                      </a:endParaRPr>
                    </a:p>
                  </a:txBody>
                  <a:tcPr/>
                </a:tc>
                <a:tc>
                  <a:txBody>
                    <a:bodyPr/>
                    <a:lstStyle/>
                    <a:p>
                      <a:r>
                        <a:rPr lang="en-CA" sz="3200" dirty="0">
                          <a:solidFill>
                            <a:schemeClr val="accent6">
                              <a:lumMod val="50000"/>
                            </a:schemeClr>
                          </a:solidFill>
                        </a:rPr>
                        <a:t>DID Document Fragment</a:t>
                      </a:r>
                      <a:endParaRPr lang="en-US" sz="3200" dirty="0">
                        <a:solidFill>
                          <a:schemeClr val="accent6">
                            <a:lumMod val="50000"/>
                          </a:schemeClr>
                        </a:solidFill>
                      </a:endParaRPr>
                    </a:p>
                  </a:txBody>
                  <a:tcPr/>
                </a:tc>
                <a:extLst>
                  <a:ext uri="{0D108BD9-81ED-4DB2-BD59-A6C34878D82A}">
                    <a16:rowId xmlns:a16="http://schemas.microsoft.com/office/drawing/2014/main" val="957372048"/>
                  </a:ext>
                </a:extLst>
              </a:tr>
              <a:tr h="370840">
                <a:tc>
                  <a:txBody>
                    <a:bodyPr/>
                    <a:lstStyle/>
                    <a:p>
                      <a:pPr marL="0" marR="0" lvl="0" indent="0" algn="ctr" defTabSz="1295979" rtl="0" eaLnBrk="1" fontAlgn="auto" latinLnBrk="0" hangingPunct="1">
                        <a:lnSpc>
                          <a:spcPct val="100000"/>
                        </a:lnSpc>
                        <a:spcBef>
                          <a:spcPts val="0"/>
                        </a:spcBef>
                        <a:spcAft>
                          <a:spcPts val="0"/>
                        </a:spcAft>
                        <a:buClrTx/>
                        <a:buSzTx/>
                        <a:buFontTx/>
                        <a:buNone/>
                        <a:tabLst/>
                        <a:defRPr/>
                      </a:pPr>
                      <a:r>
                        <a:rPr lang="en-CA" sz="3200" dirty="0">
                          <a:solidFill>
                            <a:schemeClr val="accent6">
                              <a:lumMod val="50000"/>
                            </a:schemeClr>
                          </a:solidFill>
                          <a:latin typeface="Consolas" panose="020B0609020204030204" pitchFamily="49" charset="0"/>
                        </a:rPr>
                        <a:t>3</a:t>
                      </a:r>
                      <a:endParaRPr lang="en-US" sz="3200" dirty="0">
                        <a:solidFill>
                          <a:schemeClr val="accent6">
                            <a:lumMod val="50000"/>
                          </a:schemeClr>
                        </a:solidFill>
                        <a:latin typeface="Consolas" panose="020B0609020204030204" pitchFamily="49" charset="0"/>
                      </a:endParaRP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CA" sz="3200" dirty="0">
                          <a:solidFill>
                            <a:schemeClr val="accent6">
                              <a:lumMod val="50000"/>
                            </a:schemeClr>
                          </a:solidFill>
                          <a:latin typeface="Consolas" panose="020B0609020204030204" pitchFamily="49" charset="0"/>
                        </a:rPr>
                        <a:t>&lt;did&gt;!$serviceId="</a:t>
                      </a:r>
                      <a:r>
                        <a:rPr lang="en-CA" sz="3200" dirty="0" err="1">
                          <a:solidFill>
                            <a:schemeClr val="accent6">
                              <a:lumMod val="50000"/>
                            </a:schemeClr>
                          </a:solidFill>
                          <a:latin typeface="Consolas" panose="020B0609020204030204" pitchFamily="49" charset="0"/>
                        </a:rPr>
                        <a:t>exam_src</a:t>
                      </a:r>
                      <a:r>
                        <a:rPr lang="en-CA" sz="3200" dirty="0">
                          <a:solidFill>
                            <a:schemeClr val="accent6">
                              <a:lumMod val="50000"/>
                            </a:schemeClr>
                          </a:solidFill>
                          <a:latin typeface="Consolas" panose="020B0609020204030204" pitchFamily="49" charset="0"/>
                        </a:rPr>
                        <a:t>"</a:t>
                      </a:r>
                      <a:endParaRPr lang="en-US" sz="3200" dirty="0">
                        <a:solidFill>
                          <a:schemeClr val="accent6">
                            <a:lumMod val="50000"/>
                          </a:schemeClr>
                        </a:solidFill>
                        <a:latin typeface="Consolas" panose="020B0609020204030204" pitchFamily="49" charset="0"/>
                      </a:endParaRPr>
                    </a:p>
                  </a:txBody>
                  <a:tcPr/>
                </a:tc>
                <a:tc>
                  <a:txBody>
                    <a:bodyPr/>
                    <a:lstStyle/>
                    <a:p>
                      <a:r>
                        <a:rPr lang="en-CA" sz="3200" dirty="0">
                          <a:solidFill>
                            <a:schemeClr val="accent6">
                              <a:lumMod val="50000"/>
                            </a:schemeClr>
                          </a:solidFill>
                        </a:rPr>
                        <a:t>Remapped Service Endpoint URI/URL</a:t>
                      </a:r>
                      <a:endParaRPr lang="en-US" sz="3200" dirty="0">
                        <a:solidFill>
                          <a:schemeClr val="accent6">
                            <a:lumMod val="50000"/>
                          </a:schemeClr>
                        </a:solidFill>
                      </a:endParaRPr>
                    </a:p>
                  </a:txBody>
                  <a:tcPr/>
                </a:tc>
                <a:extLst>
                  <a:ext uri="{0D108BD9-81ED-4DB2-BD59-A6C34878D82A}">
                    <a16:rowId xmlns:a16="http://schemas.microsoft.com/office/drawing/2014/main" val="3342726007"/>
                  </a:ext>
                </a:extLst>
              </a:tr>
              <a:tr h="370840">
                <a:tc>
                  <a:txBody>
                    <a:bodyPr/>
                    <a:lstStyle/>
                    <a:p>
                      <a:pPr marL="0" marR="0" lvl="0" indent="0" algn="ctr" defTabSz="1295979" rtl="0" eaLnBrk="1" fontAlgn="auto" latinLnBrk="0" hangingPunct="1">
                        <a:lnSpc>
                          <a:spcPct val="100000"/>
                        </a:lnSpc>
                        <a:spcBef>
                          <a:spcPts val="0"/>
                        </a:spcBef>
                        <a:spcAft>
                          <a:spcPts val="0"/>
                        </a:spcAft>
                        <a:buClrTx/>
                        <a:buSzTx/>
                        <a:buFontTx/>
                        <a:buNone/>
                        <a:tabLst/>
                        <a:defRPr/>
                      </a:pPr>
                      <a:r>
                        <a:rPr lang="en-CA" sz="3200" dirty="0">
                          <a:latin typeface="Consolas" panose="020B0609020204030204" pitchFamily="49" charset="0"/>
                        </a:rPr>
                        <a:t>4</a:t>
                      </a:r>
                      <a:endParaRPr lang="en-US" sz="3200" dirty="0">
                        <a:latin typeface="Consolas" panose="020B0609020204030204" pitchFamily="49" charset="0"/>
                      </a:endParaRP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CA" sz="3200" dirty="0">
                          <a:latin typeface="Consolas" panose="020B0609020204030204" pitchFamily="49" charset="0"/>
                        </a:rPr>
                        <a:t>&lt;did&gt;!$</a:t>
                      </a:r>
                      <a:r>
                        <a:rPr lang="en-CA" sz="3200" dirty="0" err="1">
                          <a:latin typeface="Consolas" panose="020B0609020204030204" pitchFamily="49" charset="0"/>
                        </a:rPr>
                        <a:t>contentId</a:t>
                      </a:r>
                      <a:r>
                        <a:rPr lang="en-CA" sz="3200" dirty="0">
                          <a:latin typeface="Consolas" panose="020B0609020204030204" pitchFamily="49" charset="0"/>
                        </a:rPr>
                        <a:t>="</a:t>
                      </a:r>
                      <a:r>
                        <a:rPr lang="en-CA" sz="3200" dirty="0" err="1">
                          <a:latin typeface="Consolas" panose="020B0609020204030204" pitchFamily="49" charset="0"/>
                        </a:rPr>
                        <a:t>pqrs</a:t>
                      </a:r>
                      <a:r>
                        <a:rPr lang="en-CA" sz="3200" dirty="0">
                          <a:latin typeface="Consolas" panose="020B0609020204030204" pitchFamily="49" charset="0"/>
                        </a:rPr>
                        <a:t>"</a:t>
                      </a:r>
                      <a:endParaRPr lang="en-US" sz="3200" dirty="0">
                        <a:latin typeface="Consolas" panose="020B0609020204030204" pitchFamily="49" charset="0"/>
                      </a:endParaRPr>
                    </a:p>
                  </a:txBody>
                  <a:tcPr/>
                </a:tc>
                <a:tc>
                  <a:txBody>
                    <a:bodyPr/>
                    <a:lstStyle/>
                    <a:p>
                      <a:r>
                        <a:rPr lang="en-CA" sz="3200" dirty="0"/>
                        <a:t>DID Doc Content Fragment</a:t>
                      </a:r>
                      <a:endParaRPr lang="en-US" sz="3200" dirty="0"/>
                    </a:p>
                  </a:txBody>
                  <a:tcPr/>
                </a:tc>
                <a:extLst>
                  <a:ext uri="{0D108BD9-81ED-4DB2-BD59-A6C34878D82A}">
                    <a16:rowId xmlns:a16="http://schemas.microsoft.com/office/drawing/2014/main" val="2810989214"/>
                  </a:ext>
                </a:extLst>
              </a:tr>
              <a:tr h="370840">
                <a:tc>
                  <a:txBody>
                    <a:bodyPr/>
                    <a:lstStyle/>
                    <a:p>
                      <a:pPr marL="0" marR="0" lvl="0" indent="0" algn="ctr" defTabSz="1295979" rtl="0" eaLnBrk="1" fontAlgn="auto" latinLnBrk="0" hangingPunct="1">
                        <a:lnSpc>
                          <a:spcPct val="100000"/>
                        </a:lnSpc>
                        <a:spcBef>
                          <a:spcPts val="0"/>
                        </a:spcBef>
                        <a:spcAft>
                          <a:spcPts val="0"/>
                        </a:spcAft>
                        <a:buClrTx/>
                        <a:buSzTx/>
                        <a:buFontTx/>
                        <a:buNone/>
                        <a:tabLst/>
                        <a:defRPr/>
                      </a:pPr>
                      <a:r>
                        <a:rPr lang="en-CA" sz="3200" dirty="0">
                          <a:latin typeface="Consolas" panose="020B0609020204030204" pitchFamily="49" charset="0"/>
                        </a:rPr>
                        <a:t>5*</a:t>
                      </a:r>
                      <a:endParaRPr lang="en-US" sz="3200" dirty="0">
                        <a:latin typeface="Consolas" panose="020B0609020204030204" pitchFamily="49" charset="0"/>
                      </a:endParaRP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US" sz="3200" dirty="0">
                          <a:latin typeface="Consolas" panose="020B0609020204030204" pitchFamily="49" charset="0"/>
                        </a:rPr>
                        <a:t>&lt;did&gt;!$</a:t>
                      </a:r>
                      <a:r>
                        <a:rPr lang="en-US" sz="3200" dirty="0" err="1">
                          <a:latin typeface="Consolas" panose="020B0609020204030204" pitchFamily="49" charset="0"/>
                        </a:rPr>
                        <a:t>attachmentId</a:t>
                      </a:r>
                      <a:r>
                        <a:rPr lang="en-US" sz="3200" dirty="0">
                          <a:latin typeface="Consolas" panose="020B0609020204030204" pitchFamily="49" charset="0"/>
                        </a:rPr>
                        <a:t>="</a:t>
                      </a:r>
                      <a:r>
                        <a:rPr lang="en-US" sz="3200" dirty="0" err="1">
                          <a:latin typeface="Consolas" panose="020B0609020204030204" pitchFamily="49" charset="0"/>
                        </a:rPr>
                        <a:t>abcd</a:t>
                      </a:r>
                      <a:r>
                        <a:rPr lang="en-US" sz="3200" dirty="0">
                          <a:latin typeface="Consolas" panose="020B0609020204030204" pitchFamily="49" charset="0"/>
                        </a:rPr>
                        <a:t>"</a:t>
                      </a: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CA" sz="3200" dirty="0"/>
                        <a:t>A2A Message Attachment Fragment</a:t>
                      </a:r>
                      <a:endParaRPr lang="en-US" sz="3200" dirty="0"/>
                    </a:p>
                  </a:txBody>
                  <a:tcPr/>
                </a:tc>
                <a:extLst>
                  <a:ext uri="{0D108BD9-81ED-4DB2-BD59-A6C34878D82A}">
                    <a16:rowId xmlns:a16="http://schemas.microsoft.com/office/drawing/2014/main" val="3388326744"/>
                  </a:ext>
                </a:extLst>
              </a:tr>
              <a:tr h="370840">
                <a:tc>
                  <a:txBody>
                    <a:bodyPr/>
                    <a:lstStyle/>
                    <a:p>
                      <a:pPr marL="0" marR="0" lvl="0" indent="0" algn="ctr" defTabSz="1295979" rtl="0" eaLnBrk="1" fontAlgn="auto" latinLnBrk="0" hangingPunct="1">
                        <a:lnSpc>
                          <a:spcPct val="100000"/>
                        </a:lnSpc>
                        <a:spcBef>
                          <a:spcPts val="0"/>
                        </a:spcBef>
                        <a:spcAft>
                          <a:spcPts val="0"/>
                        </a:spcAft>
                        <a:buClrTx/>
                        <a:buSzTx/>
                        <a:buFontTx/>
                        <a:buNone/>
                        <a:tabLst/>
                        <a:defRPr/>
                      </a:pPr>
                      <a:r>
                        <a:rPr lang="en-CA" sz="3200" dirty="0">
                          <a:latin typeface="Consolas" panose="020B0609020204030204" pitchFamily="49" charset="0"/>
                        </a:rPr>
                        <a:t>6</a:t>
                      </a:r>
                      <a:endParaRPr lang="en-US" sz="3200" dirty="0">
                        <a:latin typeface="Consolas" panose="020B0609020204030204" pitchFamily="49" charset="0"/>
                      </a:endParaRP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US" sz="3200" dirty="0">
                          <a:latin typeface="Consolas" panose="020B0609020204030204" pitchFamily="49" charset="0"/>
                        </a:rPr>
                        <a:t>"query": "&lt;did&gt;!$filter='*'"</a:t>
                      </a:r>
                    </a:p>
                  </a:txBody>
                  <a:tcPr/>
                </a:tc>
                <a:tc>
                  <a:txBody>
                    <a:bodyPr/>
                    <a:lstStyle/>
                    <a:p>
                      <a:r>
                        <a:rPr lang="en-CA" sz="3200" dirty="0"/>
                        <a:t>Array of All Service Agent Feature/Protocol Descriptions</a:t>
                      </a:r>
                      <a:endParaRPr lang="en-US" sz="3200" dirty="0"/>
                    </a:p>
                  </a:txBody>
                  <a:tcPr/>
                </a:tc>
                <a:extLst>
                  <a:ext uri="{0D108BD9-81ED-4DB2-BD59-A6C34878D82A}">
                    <a16:rowId xmlns:a16="http://schemas.microsoft.com/office/drawing/2014/main" val="3014493657"/>
                  </a:ext>
                </a:extLst>
              </a:tr>
              <a:tr h="370840">
                <a:tc>
                  <a:txBody>
                    <a:bodyPr/>
                    <a:lstStyle/>
                    <a:p>
                      <a:pPr marL="0" marR="0" lvl="0" indent="0" algn="ctr" defTabSz="1295979" rtl="0" eaLnBrk="1" fontAlgn="auto" latinLnBrk="0" hangingPunct="1">
                        <a:lnSpc>
                          <a:spcPct val="100000"/>
                        </a:lnSpc>
                        <a:spcBef>
                          <a:spcPts val="0"/>
                        </a:spcBef>
                        <a:spcAft>
                          <a:spcPts val="0"/>
                        </a:spcAft>
                        <a:buClrTx/>
                        <a:buSzTx/>
                        <a:buFontTx/>
                        <a:buNone/>
                        <a:tabLst/>
                        <a:defRPr/>
                      </a:pPr>
                      <a:r>
                        <a:rPr lang="en-CA" sz="3200" dirty="0">
                          <a:latin typeface="Consolas" panose="020B0609020204030204" pitchFamily="49" charset="0"/>
                        </a:rPr>
                        <a:t>7</a:t>
                      </a:r>
                      <a:endParaRPr lang="en-US" sz="3200" dirty="0">
                        <a:latin typeface="Consolas" panose="020B0609020204030204" pitchFamily="49" charset="0"/>
                      </a:endParaRP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US" sz="3200" dirty="0">
                          <a:latin typeface="Consolas" panose="020B0609020204030204" pitchFamily="49" charset="0"/>
                        </a:rPr>
                        <a:t>"query": "&lt;did&gt;!$filter='spec/tictactoe/1.*'"</a:t>
                      </a: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CA" sz="3200" dirty="0"/>
                        <a:t>Array of Filtered Service Agent Feature/Protocol Descriptions</a:t>
                      </a:r>
                      <a:endParaRPr lang="en-US" sz="3200" dirty="0"/>
                    </a:p>
                  </a:txBody>
                  <a:tcPr/>
                </a:tc>
                <a:extLst>
                  <a:ext uri="{0D108BD9-81ED-4DB2-BD59-A6C34878D82A}">
                    <a16:rowId xmlns:a16="http://schemas.microsoft.com/office/drawing/2014/main" val="932674153"/>
                  </a:ext>
                </a:extLst>
              </a:tr>
              <a:tr h="370840">
                <a:tc>
                  <a:txBody>
                    <a:bodyPr/>
                    <a:lstStyle/>
                    <a:p>
                      <a:pPr marL="0" marR="0" lvl="0" indent="0" algn="ctr" defTabSz="1295979" rtl="0" eaLnBrk="1" fontAlgn="auto" latinLnBrk="0" hangingPunct="1">
                        <a:lnSpc>
                          <a:spcPct val="100000"/>
                        </a:lnSpc>
                        <a:spcBef>
                          <a:spcPts val="0"/>
                        </a:spcBef>
                        <a:spcAft>
                          <a:spcPts val="0"/>
                        </a:spcAft>
                        <a:buClrTx/>
                        <a:buSzTx/>
                        <a:buFontTx/>
                        <a:buNone/>
                        <a:tabLst/>
                        <a:defRPr/>
                      </a:pPr>
                      <a:r>
                        <a:rPr lang="en-CA" sz="3200" dirty="0">
                          <a:solidFill>
                            <a:srgbClr val="1D326D"/>
                          </a:solidFill>
                          <a:latin typeface="Consolas" panose="020B0609020204030204" pitchFamily="49" charset="0"/>
                        </a:rPr>
                        <a:t>8</a:t>
                      </a:r>
                      <a:endParaRPr lang="en-US" sz="3200" dirty="0">
                        <a:solidFill>
                          <a:srgbClr val="1D326D"/>
                        </a:solidFill>
                        <a:latin typeface="Consolas" panose="020B0609020204030204" pitchFamily="49" charset="0"/>
                      </a:endParaRP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CA" sz="3200" dirty="0">
                          <a:solidFill>
                            <a:srgbClr val="1D326D"/>
                          </a:solidFill>
                          <a:latin typeface="Consolas" panose="020B0609020204030204" pitchFamily="49" charset="0"/>
                        </a:rPr>
                        <a:t>&lt;didmethod&gt;!$supportedCapabilities</a:t>
                      </a:r>
                      <a:endParaRPr lang="en-US" sz="3200" dirty="0">
                        <a:solidFill>
                          <a:srgbClr val="1D326D"/>
                        </a:solidFill>
                        <a:latin typeface="Consolas" panose="020B0609020204030204" pitchFamily="49" charset="0"/>
                      </a:endParaRP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CA" sz="3200" dirty="0">
                          <a:solidFill>
                            <a:srgbClr val="1D326D"/>
                          </a:solidFill>
                        </a:rPr>
                        <a:t>Array of DID Method Capabilities</a:t>
                      </a:r>
                      <a:endParaRPr lang="en-US" sz="3200" dirty="0">
                        <a:solidFill>
                          <a:srgbClr val="1D326D"/>
                        </a:solidFill>
                      </a:endParaRPr>
                    </a:p>
                  </a:txBody>
                  <a:tcPr/>
                </a:tc>
                <a:extLst>
                  <a:ext uri="{0D108BD9-81ED-4DB2-BD59-A6C34878D82A}">
                    <a16:rowId xmlns:a16="http://schemas.microsoft.com/office/drawing/2014/main" val="3818231284"/>
                  </a:ext>
                </a:extLst>
              </a:tr>
              <a:tr h="370840">
                <a:tc>
                  <a:txBody>
                    <a:bodyPr/>
                    <a:lstStyle/>
                    <a:p>
                      <a:pPr marL="0" marR="0" lvl="0" indent="0" algn="ctr" defTabSz="1295979" rtl="0" eaLnBrk="1" fontAlgn="auto" latinLnBrk="0" hangingPunct="1">
                        <a:lnSpc>
                          <a:spcPct val="100000"/>
                        </a:lnSpc>
                        <a:spcBef>
                          <a:spcPts val="0"/>
                        </a:spcBef>
                        <a:spcAft>
                          <a:spcPts val="0"/>
                        </a:spcAft>
                        <a:buClrTx/>
                        <a:buSzTx/>
                        <a:buFontTx/>
                        <a:buNone/>
                        <a:tabLst/>
                        <a:defRPr/>
                      </a:pPr>
                      <a:r>
                        <a:rPr lang="en-CA" sz="3200" dirty="0">
                          <a:latin typeface="Consolas" panose="020B0609020204030204" pitchFamily="49" charset="0"/>
                        </a:rPr>
                        <a:t>9a</a:t>
                      </a:r>
                      <a:endParaRPr lang="en-US" sz="3200" dirty="0">
                        <a:latin typeface="Consolas" panose="020B0609020204030204" pitchFamily="49" charset="0"/>
                      </a:endParaRP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US" sz="3200" dirty="0">
                          <a:latin typeface="Consolas" panose="020B0609020204030204" pitchFamily="49" charset="0"/>
                        </a:rPr>
                        <a:t>did:!$documents / </a:t>
                      </a:r>
                      <a:r>
                        <a:rPr lang="en-US" sz="3200" dirty="0" err="1">
                          <a:latin typeface="Consolas" panose="020B0609020204030204" pitchFamily="49" charset="0"/>
                        </a:rPr>
                        <a:t>did:xyz</a:t>
                      </a:r>
                      <a:r>
                        <a:rPr lang="en-US" sz="3200" dirty="0">
                          <a:latin typeface="Consolas" panose="020B0609020204030204" pitchFamily="49" charset="0"/>
                        </a:rPr>
                        <a:t>:!$documents</a:t>
                      </a: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CA" sz="3200" dirty="0"/>
                        <a:t>Array of DID Documents</a:t>
                      </a:r>
                      <a:endParaRPr lang="en-US" sz="3200" dirty="0"/>
                    </a:p>
                  </a:txBody>
                  <a:tcPr/>
                </a:tc>
                <a:extLst>
                  <a:ext uri="{0D108BD9-81ED-4DB2-BD59-A6C34878D82A}">
                    <a16:rowId xmlns:a16="http://schemas.microsoft.com/office/drawing/2014/main" val="2681751359"/>
                  </a:ext>
                </a:extLst>
              </a:tr>
              <a:tr h="370840">
                <a:tc>
                  <a:txBody>
                    <a:bodyPr/>
                    <a:lstStyle/>
                    <a:p>
                      <a:pPr marL="0" marR="0" lvl="0" indent="0" algn="ctr" defTabSz="1295979" rtl="0" eaLnBrk="1" fontAlgn="auto" latinLnBrk="0" hangingPunct="1">
                        <a:lnSpc>
                          <a:spcPct val="100000"/>
                        </a:lnSpc>
                        <a:spcBef>
                          <a:spcPts val="0"/>
                        </a:spcBef>
                        <a:spcAft>
                          <a:spcPts val="0"/>
                        </a:spcAft>
                        <a:buClrTx/>
                        <a:buSzTx/>
                        <a:buFontTx/>
                        <a:buNone/>
                        <a:tabLst/>
                        <a:defRPr/>
                      </a:pPr>
                      <a:r>
                        <a:rPr lang="en-CA" sz="3200" dirty="0">
                          <a:latin typeface="Consolas" panose="020B0609020204030204" pitchFamily="49" charset="0"/>
                        </a:rPr>
                        <a:t>9b</a:t>
                      </a:r>
                      <a:endParaRPr lang="en-US" sz="3200" dirty="0">
                        <a:latin typeface="Consolas" panose="020B0609020204030204" pitchFamily="49" charset="0"/>
                      </a:endParaRP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US" sz="3200" dirty="0" err="1">
                          <a:latin typeface="Consolas" panose="020B0609020204030204" pitchFamily="49" charset="0"/>
                        </a:rPr>
                        <a:t>did:xyz</a:t>
                      </a:r>
                      <a:r>
                        <a:rPr lang="en-US" sz="3200" dirty="0">
                          <a:latin typeface="Consolas" panose="020B0609020204030204" pitchFamily="49" charset="0"/>
                        </a:rPr>
                        <a:t>:!$documents&amp;$top=10&amp;$skip=100</a:t>
                      </a: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CA" sz="3200" dirty="0"/>
                        <a:t>Batch of DID Documents</a:t>
                      </a:r>
                      <a:endParaRPr lang="en-US" sz="3200" dirty="0"/>
                    </a:p>
                  </a:txBody>
                  <a:tcPr/>
                </a:tc>
                <a:extLst>
                  <a:ext uri="{0D108BD9-81ED-4DB2-BD59-A6C34878D82A}">
                    <a16:rowId xmlns:a16="http://schemas.microsoft.com/office/drawing/2014/main" val="1739843892"/>
                  </a:ext>
                </a:extLst>
              </a:tr>
              <a:tr h="370840">
                <a:tc>
                  <a:txBody>
                    <a:bodyPr/>
                    <a:lstStyle/>
                    <a:p>
                      <a:pPr marL="0" marR="0" lvl="0" indent="0" algn="ctr" defTabSz="1295979" rtl="0" eaLnBrk="1" fontAlgn="auto" latinLnBrk="0" hangingPunct="1">
                        <a:lnSpc>
                          <a:spcPct val="100000"/>
                        </a:lnSpc>
                        <a:spcBef>
                          <a:spcPts val="0"/>
                        </a:spcBef>
                        <a:spcAft>
                          <a:spcPts val="0"/>
                        </a:spcAft>
                        <a:buClrTx/>
                        <a:buSzTx/>
                        <a:buFontTx/>
                        <a:buNone/>
                        <a:tabLst/>
                        <a:defRPr/>
                      </a:pPr>
                      <a:r>
                        <a:rPr lang="en-CA" sz="3200" dirty="0">
                          <a:latin typeface="Consolas" panose="020B0609020204030204" pitchFamily="49" charset="0"/>
                        </a:rPr>
                        <a:t>9c</a:t>
                      </a:r>
                      <a:endParaRPr lang="en-US" sz="3200" dirty="0">
                        <a:latin typeface="Consolas" panose="020B0609020204030204" pitchFamily="49" charset="0"/>
                      </a:endParaRPr>
                    </a:p>
                  </a:txBody>
                  <a:tcPr/>
                </a:tc>
                <a:tc gridSpan="2">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US" sz="3200" dirty="0" err="1">
                          <a:latin typeface="Consolas" panose="020B0609020204030204" pitchFamily="49" charset="0"/>
                        </a:rPr>
                        <a:t>did:xyz</a:t>
                      </a:r>
                      <a:r>
                        <a:rPr lang="en-US" sz="3200" dirty="0">
                          <a:latin typeface="Consolas" panose="020B0609020204030204" pitchFamily="49" charset="0"/>
                        </a:rPr>
                        <a:t>:!$documents&amp;$filter='has=</a:t>
                      </a:r>
                      <a:r>
                        <a:rPr lang="en-US" sz="3200" dirty="0" err="1">
                          <a:latin typeface="Consolas" panose="020B0609020204030204" pitchFamily="49" charset="0"/>
                        </a:rPr>
                        <a:t>ServiceEndPoint</a:t>
                      </a:r>
                      <a:r>
                        <a:rPr lang="en-US" sz="3200" dirty="0">
                          <a:latin typeface="Consolas" panose="020B0609020204030204" pitchFamily="49" charset="0"/>
                        </a:rPr>
                        <a:t>'&amp;$top=10&amp;$skip=100</a:t>
                      </a:r>
                    </a:p>
                  </a:txBody>
                  <a:tcPr/>
                </a:tc>
                <a:tc hMerge="1">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endParaRPr lang="en-US" sz="3200" dirty="0"/>
                    </a:p>
                  </a:txBody>
                  <a:tcPr/>
                </a:tc>
                <a:extLst>
                  <a:ext uri="{0D108BD9-81ED-4DB2-BD59-A6C34878D82A}">
                    <a16:rowId xmlns:a16="http://schemas.microsoft.com/office/drawing/2014/main" val="953893662"/>
                  </a:ext>
                </a:extLst>
              </a:tr>
              <a:tr h="370840">
                <a:tc>
                  <a:txBody>
                    <a:bodyPr/>
                    <a:lstStyle/>
                    <a:p>
                      <a:pPr marL="0" marR="0" lvl="0" indent="0" algn="ctr" defTabSz="1295979" rtl="0" eaLnBrk="1" fontAlgn="auto" latinLnBrk="0" hangingPunct="1">
                        <a:lnSpc>
                          <a:spcPct val="100000"/>
                        </a:lnSpc>
                        <a:spcBef>
                          <a:spcPts val="0"/>
                        </a:spcBef>
                        <a:spcAft>
                          <a:spcPts val="0"/>
                        </a:spcAft>
                        <a:buClrTx/>
                        <a:buSzTx/>
                        <a:buFontTx/>
                        <a:buNone/>
                        <a:tabLst/>
                        <a:defRPr/>
                      </a:pPr>
                      <a:r>
                        <a:rPr lang="en-CA" sz="3200" dirty="0">
                          <a:latin typeface="Consolas" panose="020B0609020204030204" pitchFamily="49" charset="0"/>
                        </a:rPr>
                        <a:t>9d</a:t>
                      </a:r>
                      <a:endParaRPr lang="en-US" sz="3200" dirty="0">
                        <a:latin typeface="Consolas" panose="020B0609020204030204" pitchFamily="49" charset="0"/>
                      </a:endParaRPr>
                    </a:p>
                  </a:txBody>
                  <a:tcPr/>
                </a:tc>
                <a:tc gridSpan="2">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US" sz="3200" dirty="0" err="1">
                          <a:latin typeface="Consolas" panose="020B0609020204030204" pitchFamily="49" charset="0"/>
                        </a:rPr>
                        <a:t>did:xyz</a:t>
                      </a:r>
                      <a:r>
                        <a:rPr lang="en-US" sz="3200" dirty="0">
                          <a:latin typeface="Consolas" panose="020B0609020204030204" pitchFamily="49" charset="0"/>
                        </a:rPr>
                        <a:t>:!$documents&amp;$filter='version=4'&amp;$top=10&amp;$skip=100</a:t>
                      </a:r>
                    </a:p>
                  </a:txBody>
                  <a:tcPr/>
                </a:tc>
                <a:tc hMerge="1">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endParaRPr lang="en-US" sz="3200" dirty="0"/>
                    </a:p>
                  </a:txBody>
                  <a:tcPr/>
                </a:tc>
                <a:extLst>
                  <a:ext uri="{0D108BD9-81ED-4DB2-BD59-A6C34878D82A}">
                    <a16:rowId xmlns:a16="http://schemas.microsoft.com/office/drawing/2014/main" val="998116883"/>
                  </a:ext>
                </a:extLst>
              </a:tr>
            </a:tbl>
          </a:graphicData>
        </a:graphic>
      </p:graphicFrame>
    </p:spTree>
    <p:extLst>
      <p:ext uri="{BB962C8B-B14F-4D97-AF65-F5344CB8AC3E}">
        <p14:creationId xmlns:p14="http://schemas.microsoft.com/office/powerpoint/2010/main" val="146457798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012633-87B0-4FF4-81DB-DBF98DFFCEDA}"/>
              </a:ext>
            </a:extLst>
          </p:cNvPr>
          <p:cNvSpPr>
            <a:spLocks noGrp="1"/>
          </p:cNvSpPr>
          <p:nvPr>
            <p:ph type="title"/>
          </p:nvPr>
        </p:nvSpPr>
        <p:spPr>
          <a:xfrm>
            <a:off x="296069" y="407505"/>
            <a:ext cx="16983869" cy="1487145"/>
          </a:xfrm>
        </p:spPr>
        <p:txBody>
          <a:bodyPr>
            <a:normAutofit/>
          </a:bodyPr>
          <a:lstStyle/>
          <a:p>
            <a:r>
              <a:rPr lang="en-CA" dirty="0"/>
              <a:t>High-level </a:t>
            </a:r>
            <a:r>
              <a:rPr lang="en-CA" cap="none" dirty="0">
                <a:latin typeface="Consolas" panose="020B0609020204030204" pitchFamily="49" charset="0"/>
              </a:rPr>
              <a:t>did-</a:t>
            </a:r>
            <a:r>
              <a:rPr lang="en-CA" cap="none" dirty="0" err="1">
                <a:latin typeface="Consolas" panose="020B0609020204030204" pitchFamily="49" charset="0"/>
              </a:rPr>
              <a:t>uri</a:t>
            </a:r>
            <a:r>
              <a:rPr lang="en-CA" dirty="0"/>
              <a:t> User Scenarios (Slide 46)</a:t>
            </a:r>
            <a:endParaRPr lang="en-US" dirty="0"/>
          </a:p>
        </p:txBody>
      </p:sp>
      <p:graphicFrame>
        <p:nvGraphicFramePr>
          <p:cNvPr id="6" name="Content Placeholder 5">
            <a:extLst>
              <a:ext uri="{FF2B5EF4-FFF2-40B4-BE49-F238E27FC236}">
                <a16:creationId xmlns:a16="http://schemas.microsoft.com/office/drawing/2014/main" id="{B276A93A-9601-4C08-AD7D-9CCDC403BCA1}"/>
              </a:ext>
            </a:extLst>
          </p:cNvPr>
          <p:cNvGraphicFramePr>
            <a:graphicFrameLocks noGrp="1"/>
          </p:cNvGraphicFramePr>
          <p:nvPr>
            <p:ph idx="1"/>
            <p:extLst>
              <p:ext uri="{D42A27DB-BD31-4B8C-83A1-F6EECF244321}">
                <p14:modId xmlns:p14="http://schemas.microsoft.com/office/powerpoint/2010/main" val="719044185"/>
              </p:ext>
            </p:extLst>
          </p:nvPr>
        </p:nvGraphicFramePr>
        <p:xfrm>
          <a:off x="296069" y="1245019"/>
          <a:ext cx="16687800" cy="7528560"/>
        </p:xfrm>
        <a:graphic>
          <a:graphicData uri="http://schemas.openxmlformats.org/drawingml/2006/table">
            <a:tbl>
              <a:tblPr firstRow="1" bandRow="1">
                <a:tableStyleId>{5C22544A-7EE6-4342-B048-85BDC9FD1C3A}</a:tableStyleId>
              </a:tblPr>
              <a:tblGrid>
                <a:gridCol w="701458">
                  <a:extLst>
                    <a:ext uri="{9D8B030D-6E8A-4147-A177-3AD203B41FA5}">
                      <a16:colId xmlns:a16="http://schemas.microsoft.com/office/drawing/2014/main" val="1155895694"/>
                    </a:ext>
                  </a:extLst>
                </a:gridCol>
                <a:gridCol w="9996055">
                  <a:extLst>
                    <a:ext uri="{9D8B030D-6E8A-4147-A177-3AD203B41FA5}">
                      <a16:colId xmlns:a16="http://schemas.microsoft.com/office/drawing/2014/main" val="2137690649"/>
                    </a:ext>
                  </a:extLst>
                </a:gridCol>
                <a:gridCol w="5990287">
                  <a:extLst>
                    <a:ext uri="{9D8B030D-6E8A-4147-A177-3AD203B41FA5}">
                      <a16:colId xmlns:a16="http://schemas.microsoft.com/office/drawing/2014/main" val="1141776478"/>
                    </a:ext>
                  </a:extLst>
                </a:gridCol>
              </a:tblGrid>
              <a:tr h="370840">
                <a:tc>
                  <a:txBody>
                    <a:bodyPr/>
                    <a:lstStyle/>
                    <a:p>
                      <a:pPr algn="ctr"/>
                      <a:r>
                        <a:rPr lang="en-CA" sz="3200" dirty="0"/>
                        <a:t>#</a:t>
                      </a:r>
                      <a:endParaRPr lang="en-US" sz="3200" dirty="0"/>
                    </a:p>
                  </a:txBody>
                  <a:tcPr/>
                </a:tc>
                <a:tc>
                  <a:txBody>
                    <a:bodyPr/>
                    <a:lstStyle/>
                    <a:p>
                      <a:r>
                        <a:rPr lang="en-CA" sz="3200" dirty="0"/>
                        <a:t>did-</a:t>
                      </a:r>
                      <a:r>
                        <a:rPr lang="en-CA" sz="3200" dirty="0" err="1"/>
                        <a:t>uri</a:t>
                      </a:r>
                      <a:r>
                        <a:rPr lang="en-CA" sz="3200" dirty="0"/>
                        <a:t> Syntax Patterns</a:t>
                      </a:r>
                      <a:endParaRPr lang="en-US" sz="3200" dirty="0"/>
                    </a:p>
                  </a:txBody>
                  <a:tcPr/>
                </a:tc>
                <a:tc>
                  <a:txBody>
                    <a:bodyPr/>
                    <a:lstStyle/>
                    <a:p>
                      <a:r>
                        <a:rPr lang="en-CA" sz="3200" dirty="0"/>
                        <a:t>Type of Document Returned</a:t>
                      </a:r>
                      <a:endParaRPr lang="en-US" sz="3200" dirty="0"/>
                    </a:p>
                  </a:txBody>
                  <a:tcPr/>
                </a:tc>
                <a:extLst>
                  <a:ext uri="{0D108BD9-81ED-4DB2-BD59-A6C34878D82A}">
                    <a16:rowId xmlns:a16="http://schemas.microsoft.com/office/drawing/2014/main" val="624025078"/>
                  </a:ext>
                </a:extLst>
              </a:tr>
              <a:tr h="370840">
                <a:tc>
                  <a:txBody>
                    <a:bodyPr/>
                    <a:lstStyle/>
                    <a:p>
                      <a:pPr algn="ctr"/>
                      <a:r>
                        <a:rPr lang="en-CA" sz="3200" dirty="0">
                          <a:latin typeface="Consolas" panose="020B0609020204030204" pitchFamily="49" charset="0"/>
                        </a:rPr>
                        <a:t>10</a:t>
                      </a:r>
                      <a:endParaRPr lang="en-US" sz="3200" dirty="0">
                        <a:latin typeface="Consolas" panose="020B0609020204030204" pitchFamily="49" charset="0"/>
                      </a:endParaRPr>
                    </a:p>
                  </a:txBody>
                  <a:tcPr/>
                </a:tc>
                <a:tc>
                  <a:txBody>
                    <a:bodyPr/>
                    <a:lstStyle/>
                    <a:p>
                      <a:r>
                        <a:rPr lang="en-CA" sz="3200" dirty="0">
                          <a:latin typeface="Consolas" panose="020B0609020204030204" pitchFamily="49" charset="0"/>
                        </a:rPr>
                        <a:t>&lt;did&gt;!?$exists</a:t>
                      </a:r>
                      <a:endParaRPr lang="en-US" sz="3200" dirty="0">
                        <a:latin typeface="Consolas" panose="020B0609020204030204" pitchFamily="49" charset="0"/>
                      </a:endParaRPr>
                    </a:p>
                  </a:txBody>
                  <a:tcPr/>
                </a:tc>
                <a:tc>
                  <a:txBody>
                    <a:bodyPr/>
                    <a:lstStyle/>
                    <a:p>
                      <a:r>
                        <a:rPr lang="en-CA" sz="3200" dirty="0">
                          <a:latin typeface="Consolas" panose="020B0609020204030204" pitchFamily="49" charset="0"/>
                        </a:rPr>
                        <a:t>True</a:t>
                      </a:r>
                      <a:r>
                        <a:rPr lang="en-CA" sz="3200" dirty="0"/>
                        <a:t> or </a:t>
                      </a:r>
                      <a:r>
                        <a:rPr lang="en-CA" sz="3200" dirty="0">
                          <a:latin typeface="Consolas" panose="020B0609020204030204" pitchFamily="49" charset="0"/>
                        </a:rPr>
                        <a:t>False</a:t>
                      </a:r>
                      <a:endParaRPr lang="en-US" sz="3200" dirty="0">
                        <a:latin typeface="Consolas" panose="020B0609020204030204" pitchFamily="49" charset="0"/>
                      </a:endParaRPr>
                    </a:p>
                  </a:txBody>
                  <a:tcPr/>
                </a:tc>
                <a:extLst>
                  <a:ext uri="{0D108BD9-81ED-4DB2-BD59-A6C34878D82A}">
                    <a16:rowId xmlns:a16="http://schemas.microsoft.com/office/drawing/2014/main" val="350050713"/>
                  </a:ext>
                </a:extLst>
              </a:tr>
              <a:tr h="370840">
                <a:tc>
                  <a:txBody>
                    <a:bodyPr/>
                    <a:lstStyle/>
                    <a:p>
                      <a:pPr marL="0" marR="0" lvl="0" indent="0" algn="ctr" defTabSz="1295979" rtl="0" eaLnBrk="1" fontAlgn="auto" latinLnBrk="0" hangingPunct="1">
                        <a:lnSpc>
                          <a:spcPct val="100000"/>
                        </a:lnSpc>
                        <a:spcBef>
                          <a:spcPts val="0"/>
                        </a:spcBef>
                        <a:spcAft>
                          <a:spcPts val="0"/>
                        </a:spcAft>
                        <a:buClrTx/>
                        <a:buSzTx/>
                        <a:buFontTx/>
                        <a:buNone/>
                        <a:tabLst/>
                        <a:defRPr/>
                      </a:pPr>
                      <a:r>
                        <a:rPr lang="en-CA" sz="3200" dirty="0">
                          <a:latin typeface="Consolas" panose="020B0609020204030204" pitchFamily="49" charset="0"/>
                        </a:rPr>
                        <a:t>11</a:t>
                      </a:r>
                      <a:endParaRPr lang="en-US" sz="3200" dirty="0">
                        <a:latin typeface="Consolas" panose="020B0609020204030204" pitchFamily="49" charset="0"/>
                      </a:endParaRP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CA" sz="3200" dirty="0">
                          <a:latin typeface="Consolas" panose="020B0609020204030204" pitchFamily="49" charset="0"/>
                        </a:rPr>
                        <a:t>&lt;did&gt;!?$exists</a:t>
                      </a:r>
                      <a:r>
                        <a:rPr lang="en-US" sz="3200" dirty="0">
                          <a:latin typeface="Consolas" panose="020B0609020204030204" pitchFamily="49" charset="0"/>
                        </a:rPr>
                        <a:t>="bops"</a:t>
                      </a: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CA" sz="3200" dirty="0">
                          <a:latin typeface="Consolas" panose="020B0609020204030204" pitchFamily="49" charset="0"/>
                        </a:rPr>
                        <a:t>True</a:t>
                      </a:r>
                      <a:r>
                        <a:rPr lang="en-CA" sz="3200" dirty="0"/>
                        <a:t> or </a:t>
                      </a:r>
                      <a:r>
                        <a:rPr lang="en-CA" sz="3200" dirty="0">
                          <a:latin typeface="Consolas" panose="020B0609020204030204" pitchFamily="49" charset="0"/>
                        </a:rPr>
                        <a:t>False</a:t>
                      </a:r>
                      <a:endParaRPr lang="en-US" sz="3200" dirty="0">
                        <a:latin typeface="Consolas" panose="020B0609020204030204" pitchFamily="49" charset="0"/>
                      </a:endParaRPr>
                    </a:p>
                  </a:txBody>
                  <a:tcPr/>
                </a:tc>
                <a:extLst>
                  <a:ext uri="{0D108BD9-81ED-4DB2-BD59-A6C34878D82A}">
                    <a16:rowId xmlns:a16="http://schemas.microsoft.com/office/drawing/2014/main" val="606441588"/>
                  </a:ext>
                </a:extLst>
              </a:tr>
              <a:tr h="370840">
                <a:tc>
                  <a:txBody>
                    <a:bodyPr/>
                    <a:lstStyle/>
                    <a:p>
                      <a:pPr marL="0" marR="0" lvl="0" indent="0" algn="ctr" defTabSz="1295979" rtl="0" eaLnBrk="1" fontAlgn="auto" latinLnBrk="0" hangingPunct="1">
                        <a:lnSpc>
                          <a:spcPct val="100000"/>
                        </a:lnSpc>
                        <a:spcBef>
                          <a:spcPts val="0"/>
                        </a:spcBef>
                        <a:spcAft>
                          <a:spcPts val="0"/>
                        </a:spcAft>
                        <a:buClrTx/>
                        <a:buSzTx/>
                        <a:buFontTx/>
                        <a:buNone/>
                        <a:tabLst/>
                        <a:defRPr/>
                      </a:pPr>
                      <a:endParaRPr lang="en-US" sz="3200" dirty="0">
                        <a:latin typeface="Consolas" panose="020B0609020204030204" pitchFamily="49" charset="0"/>
                      </a:endParaRP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endParaRPr lang="en-US" sz="3200" dirty="0">
                        <a:latin typeface="Consolas" panose="020B0609020204030204" pitchFamily="49" charset="0"/>
                      </a:endParaRPr>
                    </a:p>
                  </a:txBody>
                  <a:tcPr/>
                </a:tc>
                <a:tc>
                  <a:txBody>
                    <a:bodyPr/>
                    <a:lstStyle/>
                    <a:p>
                      <a:endParaRPr lang="en-US" sz="3200" dirty="0"/>
                    </a:p>
                  </a:txBody>
                  <a:tcPr/>
                </a:tc>
                <a:extLst>
                  <a:ext uri="{0D108BD9-81ED-4DB2-BD59-A6C34878D82A}">
                    <a16:rowId xmlns:a16="http://schemas.microsoft.com/office/drawing/2014/main" val="2180423179"/>
                  </a:ext>
                </a:extLst>
              </a:tr>
              <a:tr h="370840">
                <a:tc>
                  <a:txBody>
                    <a:bodyPr/>
                    <a:lstStyle/>
                    <a:p>
                      <a:pPr marL="0" marR="0" lvl="0" indent="0" algn="ctr" defTabSz="1295979" rtl="0" eaLnBrk="1" fontAlgn="auto" latinLnBrk="0" hangingPunct="1">
                        <a:lnSpc>
                          <a:spcPct val="100000"/>
                        </a:lnSpc>
                        <a:spcBef>
                          <a:spcPts val="0"/>
                        </a:spcBef>
                        <a:spcAft>
                          <a:spcPts val="0"/>
                        </a:spcAft>
                        <a:buClrTx/>
                        <a:buSzTx/>
                        <a:buFontTx/>
                        <a:buNone/>
                        <a:tabLst/>
                        <a:defRPr/>
                      </a:pPr>
                      <a:r>
                        <a:rPr lang="en-CA" sz="3200" dirty="0">
                          <a:latin typeface="Consolas" panose="020B0609020204030204" pitchFamily="49" charset="0"/>
                        </a:rPr>
                        <a:t>12</a:t>
                      </a:r>
                      <a:endParaRPr lang="en-US" sz="3200" dirty="0">
                        <a:latin typeface="Consolas" panose="020B0609020204030204" pitchFamily="49" charset="0"/>
                      </a:endParaRP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CA" sz="3200" dirty="0">
                          <a:latin typeface="Consolas" panose="020B0609020204030204" pitchFamily="49" charset="0"/>
                        </a:rPr>
                        <a:t>&lt;did&gt;!$type="</a:t>
                      </a:r>
                      <a:r>
                        <a:rPr lang="en-CA" sz="3200" dirty="0" err="1">
                          <a:latin typeface="Consolas" panose="020B0609020204030204" pitchFamily="49" charset="0"/>
                        </a:rPr>
                        <a:t>diddoc</a:t>
                      </a:r>
                      <a:r>
                        <a:rPr lang="en-CA" sz="3200" dirty="0">
                          <a:latin typeface="Consolas" panose="020B0609020204030204" pitchFamily="49" charset="0"/>
                        </a:rPr>
                        <a:t>" (default type – UC #1)</a:t>
                      </a:r>
                      <a:endParaRPr lang="en-US" sz="3200" dirty="0">
                        <a:latin typeface="Consolas" panose="020B0609020204030204" pitchFamily="49" charset="0"/>
                      </a:endParaRPr>
                    </a:p>
                  </a:txBody>
                  <a:tcPr/>
                </a:tc>
                <a:tc>
                  <a:txBody>
                    <a:bodyPr/>
                    <a:lstStyle/>
                    <a:p>
                      <a:r>
                        <a:rPr lang="en-CA" sz="3200" dirty="0"/>
                        <a:t>DID Document</a:t>
                      </a:r>
                      <a:endParaRPr lang="en-US" sz="3200" dirty="0"/>
                    </a:p>
                  </a:txBody>
                  <a:tcPr/>
                </a:tc>
                <a:extLst>
                  <a:ext uri="{0D108BD9-81ED-4DB2-BD59-A6C34878D82A}">
                    <a16:rowId xmlns:a16="http://schemas.microsoft.com/office/drawing/2014/main" val="957372048"/>
                  </a:ext>
                </a:extLst>
              </a:tr>
              <a:tr h="370840">
                <a:tc>
                  <a:txBody>
                    <a:bodyPr/>
                    <a:lstStyle/>
                    <a:p>
                      <a:pPr marL="0" marR="0" lvl="0" indent="0" algn="ctr" defTabSz="1295979" rtl="0" eaLnBrk="1" fontAlgn="auto" latinLnBrk="0" hangingPunct="1">
                        <a:lnSpc>
                          <a:spcPct val="100000"/>
                        </a:lnSpc>
                        <a:spcBef>
                          <a:spcPts val="0"/>
                        </a:spcBef>
                        <a:spcAft>
                          <a:spcPts val="0"/>
                        </a:spcAft>
                        <a:buClrTx/>
                        <a:buSzTx/>
                        <a:buFontTx/>
                        <a:buNone/>
                        <a:tabLst/>
                        <a:defRPr/>
                      </a:pPr>
                      <a:r>
                        <a:rPr lang="en-CA" sz="3200" dirty="0">
                          <a:latin typeface="Consolas" panose="020B0609020204030204" pitchFamily="49" charset="0"/>
                        </a:rPr>
                        <a:t>13</a:t>
                      </a:r>
                      <a:endParaRPr lang="en-US" sz="3200" dirty="0">
                        <a:latin typeface="Consolas" panose="020B0609020204030204" pitchFamily="49" charset="0"/>
                      </a:endParaRP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CA" sz="3200" dirty="0">
                          <a:latin typeface="Consolas" panose="020B0609020204030204" pitchFamily="49" charset="0"/>
                        </a:rPr>
                        <a:t>&lt;did&gt;!$type="schema"</a:t>
                      </a:r>
                      <a:endParaRPr lang="en-US" sz="3200" dirty="0">
                        <a:latin typeface="Consolas" panose="020B0609020204030204" pitchFamily="49" charset="0"/>
                      </a:endParaRPr>
                    </a:p>
                  </a:txBody>
                  <a:tcPr/>
                </a:tc>
                <a:tc>
                  <a:txBody>
                    <a:bodyPr/>
                    <a:lstStyle/>
                    <a:p>
                      <a:r>
                        <a:rPr lang="en-CA" sz="3200" dirty="0"/>
                        <a:t>Schema Document</a:t>
                      </a:r>
                      <a:endParaRPr lang="en-US" sz="3200" dirty="0"/>
                    </a:p>
                  </a:txBody>
                  <a:tcPr/>
                </a:tc>
                <a:extLst>
                  <a:ext uri="{0D108BD9-81ED-4DB2-BD59-A6C34878D82A}">
                    <a16:rowId xmlns:a16="http://schemas.microsoft.com/office/drawing/2014/main" val="2810989214"/>
                  </a:ext>
                </a:extLst>
              </a:tr>
              <a:tr h="370840">
                <a:tc>
                  <a:txBody>
                    <a:bodyPr/>
                    <a:lstStyle/>
                    <a:p>
                      <a:pPr marL="0" marR="0" lvl="0" indent="0" algn="ctr" defTabSz="1295979" rtl="0" eaLnBrk="1" fontAlgn="auto" latinLnBrk="0" hangingPunct="1">
                        <a:lnSpc>
                          <a:spcPct val="100000"/>
                        </a:lnSpc>
                        <a:spcBef>
                          <a:spcPts val="0"/>
                        </a:spcBef>
                        <a:spcAft>
                          <a:spcPts val="0"/>
                        </a:spcAft>
                        <a:buClrTx/>
                        <a:buSzTx/>
                        <a:buFontTx/>
                        <a:buNone/>
                        <a:tabLst/>
                        <a:defRPr/>
                      </a:pPr>
                      <a:r>
                        <a:rPr lang="en-CA" sz="3200" dirty="0">
                          <a:latin typeface="Consolas" panose="020B0609020204030204" pitchFamily="49" charset="0"/>
                        </a:rPr>
                        <a:t>14</a:t>
                      </a:r>
                      <a:endParaRPr lang="en-US" sz="3200" dirty="0">
                        <a:latin typeface="Consolas" panose="020B0609020204030204" pitchFamily="49" charset="0"/>
                      </a:endParaRP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CA" sz="3200" dirty="0">
                          <a:latin typeface="Consolas" panose="020B0609020204030204" pitchFamily="49" charset="0"/>
                        </a:rPr>
                        <a:t>&lt;did&gt;!$type="</a:t>
                      </a:r>
                      <a:r>
                        <a:rPr lang="en-CA" sz="3200" dirty="0" err="1">
                          <a:latin typeface="Consolas" panose="020B0609020204030204" pitchFamily="49" charset="0"/>
                        </a:rPr>
                        <a:t>creddef</a:t>
                      </a:r>
                      <a:r>
                        <a:rPr lang="en-CA" sz="3200" dirty="0">
                          <a:latin typeface="Consolas" panose="020B0609020204030204" pitchFamily="49" charset="0"/>
                        </a:rPr>
                        <a:t>"</a:t>
                      </a:r>
                      <a:endParaRPr lang="en-US" sz="3200" dirty="0">
                        <a:latin typeface="Consolas" panose="020B0609020204030204" pitchFamily="49" charset="0"/>
                      </a:endParaRPr>
                    </a:p>
                  </a:txBody>
                  <a:tcPr/>
                </a:tc>
                <a:tc>
                  <a:txBody>
                    <a:bodyPr/>
                    <a:lstStyle/>
                    <a:p>
                      <a:r>
                        <a:rPr lang="en-CA" sz="3200" dirty="0"/>
                        <a:t>Credential Definition Document</a:t>
                      </a:r>
                      <a:endParaRPr lang="en-US" sz="3200" dirty="0"/>
                    </a:p>
                  </a:txBody>
                  <a:tcPr/>
                </a:tc>
                <a:extLst>
                  <a:ext uri="{0D108BD9-81ED-4DB2-BD59-A6C34878D82A}">
                    <a16:rowId xmlns:a16="http://schemas.microsoft.com/office/drawing/2014/main" val="2874601981"/>
                  </a:ext>
                </a:extLst>
              </a:tr>
              <a:tr h="370840">
                <a:tc>
                  <a:txBody>
                    <a:bodyPr/>
                    <a:lstStyle/>
                    <a:p>
                      <a:pPr marL="0" marR="0" lvl="0" indent="0" algn="ctr" defTabSz="1295979" rtl="0" eaLnBrk="1" fontAlgn="auto" latinLnBrk="0" hangingPunct="1">
                        <a:lnSpc>
                          <a:spcPct val="100000"/>
                        </a:lnSpc>
                        <a:spcBef>
                          <a:spcPts val="0"/>
                        </a:spcBef>
                        <a:spcAft>
                          <a:spcPts val="0"/>
                        </a:spcAft>
                        <a:buClrTx/>
                        <a:buSzTx/>
                        <a:buFontTx/>
                        <a:buNone/>
                        <a:tabLst/>
                        <a:defRPr/>
                      </a:pPr>
                      <a:r>
                        <a:rPr lang="en-CA" sz="3200" dirty="0">
                          <a:latin typeface="Consolas" panose="020B0609020204030204" pitchFamily="49" charset="0"/>
                        </a:rPr>
                        <a:t>15</a:t>
                      </a:r>
                      <a:endParaRPr lang="en-US" sz="3200" dirty="0">
                        <a:latin typeface="Consolas" panose="020B0609020204030204" pitchFamily="49" charset="0"/>
                      </a:endParaRP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CA" sz="3200" dirty="0">
                          <a:latin typeface="Consolas" panose="020B0609020204030204" pitchFamily="49" charset="0"/>
                        </a:rPr>
                        <a:t>&lt;did&gt;!$type="</a:t>
                      </a:r>
                      <a:r>
                        <a:rPr lang="en-CA" sz="3200" dirty="0" err="1">
                          <a:latin typeface="Consolas" panose="020B0609020204030204" pitchFamily="49" charset="0"/>
                        </a:rPr>
                        <a:t>overlay.format</a:t>
                      </a:r>
                      <a:r>
                        <a:rPr lang="en-CA" sz="3200" dirty="0">
                          <a:latin typeface="Consolas" panose="020B0609020204030204" pitchFamily="49" charset="0"/>
                        </a:rPr>
                        <a:t>"</a:t>
                      </a:r>
                      <a:endParaRPr lang="en-US" sz="3200" dirty="0">
                        <a:latin typeface="Consolas" panose="020B0609020204030204" pitchFamily="49" charset="0"/>
                      </a:endParaRP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CA" sz="3200" dirty="0"/>
                        <a:t>Format Overlay Document</a:t>
                      </a:r>
                      <a:endParaRPr lang="en-US" sz="3200" dirty="0"/>
                    </a:p>
                  </a:txBody>
                  <a:tcPr/>
                </a:tc>
                <a:extLst>
                  <a:ext uri="{0D108BD9-81ED-4DB2-BD59-A6C34878D82A}">
                    <a16:rowId xmlns:a16="http://schemas.microsoft.com/office/drawing/2014/main" val="3388326744"/>
                  </a:ext>
                </a:extLst>
              </a:tr>
              <a:tr h="370840">
                <a:tc>
                  <a:txBody>
                    <a:bodyPr/>
                    <a:lstStyle/>
                    <a:p>
                      <a:pPr marL="0" marR="0" lvl="0" indent="0" algn="ctr" defTabSz="1295979" rtl="0" eaLnBrk="1" fontAlgn="auto" latinLnBrk="0" hangingPunct="1">
                        <a:lnSpc>
                          <a:spcPct val="100000"/>
                        </a:lnSpc>
                        <a:spcBef>
                          <a:spcPts val="0"/>
                        </a:spcBef>
                        <a:spcAft>
                          <a:spcPts val="0"/>
                        </a:spcAft>
                        <a:buClrTx/>
                        <a:buSzTx/>
                        <a:buFontTx/>
                        <a:buNone/>
                        <a:tabLst/>
                        <a:defRPr/>
                      </a:pPr>
                      <a:r>
                        <a:rPr lang="en-CA" sz="3200" dirty="0">
                          <a:latin typeface="Consolas" panose="020B0609020204030204" pitchFamily="49" charset="0"/>
                        </a:rPr>
                        <a:t>16</a:t>
                      </a:r>
                      <a:endParaRPr lang="en-US" sz="3200" dirty="0">
                        <a:latin typeface="Consolas" panose="020B0609020204030204" pitchFamily="49" charset="0"/>
                      </a:endParaRP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CA" sz="3200" dirty="0">
                          <a:latin typeface="Consolas" panose="020B0609020204030204" pitchFamily="49" charset="0"/>
                        </a:rPr>
                        <a:t>&lt;did&gt;!$type="node"</a:t>
                      </a:r>
                      <a:endParaRPr lang="en-US" sz="3200" dirty="0">
                        <a:latin typeface="Consolas" panose="020B0609020204030204" pitchFamily="49" charset="0"/>
                      </a:endParaRP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CA" sz="3200" dirty="0"/>
                        <a:t>VDR Node Document</a:t>
                      </a:r>
                      <a:endParaRPr lang="en-US" sz="3200" dirty="0"/>
                    </a:p>
                  </a:txBody>
                  <a:tcPr/>
                </a:tc>
                <a:extLst>
                  <a:ext uri="{0D108BD9-81ED-4DB2-BD59-A6C34878D82A}">
                    <a16:rowId xmlns:a16="http://schemas.microsoft.com/office/drawing/2014/main" val="3014493657"/>
                  </a:ext>
                </a:extLst>
              </a:tr>
              <a:tr h="370840">
                <a:tc>
                  <a:txBody>
                    <a:bodyPr/>
                    <a:lstStyle/>
                    <a:p>
                      <a:pPr marL="0" marR="0" lvl="0" indent="0" algn="ctr" defTabSz="1295979" rtl="0" eaLnBrk="1" fontAlgn="auto" latinLnBrk="0" hangingPunct="1">
                        <a:lnSpc>
                          <a:spcPct val="100000"/>
                        </a:lnSpc>
                        <a:spcBef>
                          <a:spcPts val="0"/>
                        </a:spcBef>
                        <a:spcAft>
                          <a:spcPts val="0"/>
                        </a:spcAft>
                        <a:buClrTx/>
                        <a:buSzTx/>
                        <a:buFontTx/>
                        <a:buNone/>
                        <a:tabLst/>
                        <a:defRPr/>
                      </a:pPr>
                      <a:endParaRPr lang="en-US" sz="3200" dirty="0">
                        <a:latin typeface="Consolas" panose="020B0609020204030204" pitchFamily="49" charset="0"/>
                      </a:endParaRP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endParaRPr lang="en-US" sz="3200" dirty="0">
                        <a:latin typeface="Consolas" panose="020B0609020204030204" pitchFamily="49" charset="0"/>
                      </a:endParaRP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endParaRPr lang="en-CA" sz="3200" dirty="0"/>
                    </a:p>
                  </a:txBody>
                  <a:tcPr/>
                </a:tc>
                <a:extLst>
                  <a:ext uri="{0D108BD9-81ED-4DB2-BD59-A6C34878D82A}">
                    <a16:rowId xmlns:a16="http://schemas.microsoft.com/office/drawing/2014/main" val="741606261"/>
                  </a:ext>
                </a:extLst>
              </a:tr>
              <a:tr h="370840">
                <a:tc>
                  <a:txBody>
                    <a:bodyPr/>
                    <a:lstStyle/>
                    <a:p>
                      <a:pPr marL="0" marR="0" lvl="0" indent="0" algn="ctr" defTabSz="1295979" rtl="0" eaLnBrk="1" fontAlgn="auto" latinLnBrk="0" hangingPunct="1">
                        <a:lnSpc>
                          <a:spcPct val="100000"/>
                        </a:lnSpc>
                        <a:spcBef>
                          <a:spcPts val="0"/>
                        </a:spcBef>
                        <a:spcAft>
                          <a:spcPts val="0"/>
                        </a:spcAft>
                        <a:buClrTx/>
                        <a:buSzTx/>
                        <a:buFontTx/>
                        <a:buNone/>
                        <a:tabLst/>
                        <a:defRPr/>
                      </a:pPr>
                      <a:r>
                        <a:rPr lang="en-CA" sz="3200" dirty="0">
                          <a:latin typeface="Consolas" panose="020B0609020204030204" pitchFamily="49" charset="0"/>
                        </a:rPr>
                        <a:t>17</a:t>
                      </a:r>
                      <a:endParaRPr lang="en-US" sz="3200" dirty="0">
                        <a:latin typeface="Consolas" panose="020B0609020204030204" pitchFamily="49" charset="0"/>
                      </a:endParaRP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CA" sz="3200" dirty="0">
                          <a:latin typeface="Consolas" panose="020B0609020204030204" pitchFamily="49" charset="0"/>
                        </a:rPr>
                        <a:t>did:!$type="</a:t>
                      </a:r>
                      <a:r>
                        <a:rPr lang="en-CA" sz="3200" dirty="0" err="1">
                          <a:latin typeface="Consolas" panose="020B0609020204030204" pitchFamily="49" charset="0"/>
                        </a:rPr>
                        <a:t>config.pool</a:t>
                      </a:r>
                      <a:r>
                        <a:rPr lang="en-CA" sz="3200" dirty="0">
                          <a:latin typeface="Consolas" panose="020B0609020204030204" pitchFamily="49" charset="0"/>
                        </a:rPr>
                        <a:t>"</a:t>
                      </a:r>
                      <a:endParaRPr lang="en-US" sz="3200" dirty="0">
                        <a:latin typeface="Consolas" panose="020B0609020204030204" pitchFamily="49" charset="0"/>
                      </a:endParaRP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CA" sz="3200" dirty="0"/>
                        <a:t>Pool Configuration Document</a:t>
                      </a:r>
                    </a:p>
                  </a:txBody>
                  <a:tcPr/>
                </a:tc>
                <a:extLst>
                  <a:ext uri="{0D108BD9-81ED-4DB2-BD59-A6C34878D82A}">
                    <a16:rowId xmlns:a16="http://schemas.microsoft.com/office/drawing/2014/main" val="932674153"/>
                  </a:ext>
                </a:extLst>
              </a:tr>
              <a:tr h="370840">
                <a:tc>
                  <a:txBody>
                    <a:bodyPr/>
                    <a:lstStyle/>
                    <a:p>
                      <a:pPr marL="0" marR="0" lvl="0" indent="0" algn="ctr" defTabSz="1295979" rtl="0" eaLnBrk="1" fontAlgn="auto" latinLnBrk="0" hangingPunct="1">
                        <a:lnSpc>
                          <a:spcPct val="100000"/>
                        </a:lnSpc>
                        <a:spcBef>
                          <a:spcPts val="0"/>
                        </a:spcBef>
                        <a:spcAft>
                          <a:spcPts val="0"/>
                        </a:spcAft>
                        <a:buClrTx/>
                        <a:buSzTx/>
                        <a:buFontTx/>
                        <a:buNone/>
                        <a:tabLst/>
                        <a:defRPr/>
                      </a:pPr>
                      <a:r>
                        <a:rPr lang="en-CA" sz="3200" dirty="0">
                          <a:latin typeface="Consolas" panose="020B0609020204030204" pitchFamily="49" charset="0"/>
                        </a:rPr>
                        <a:t>18</a:t>
                      </a:r>
                      <a:endParaRPr lang="en-US" sz="3200" dirty="0">
                        <a:latin typeface="Consolas" panose="020B0609020204030204" pitchFamily="49" charset="0"/>
                      </a:endParaRP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CA" sz="3200" dirty="0">
                          <a:latin typeface="Consolas" panose="020B0609020204030204" pitchFamily="49" charset="0"/>
                        </a:rPr>
                        <a:t>did:!$type="</a:t>
                      </a:r>
                      <a:r>
                        <a:rPr lang="en-CA" sz="3200" dirty="0" err="1">
                          <a:latin typeface="Consolas" panose="020B0609020204030204" pitchFamily="49" charset="0"/>
                        </a:rPr>
                        <a:t>perfmon.pool</a:t>
                      </a:r>
                      <a:r>
                        <a:rPr lang="en-CA" sz="3200" dirty="0">
                          <a:latin typeface="Consolas" panose="020B0609020204030204" pitchFamily="49" charset="0"/>
                        </a:rPr>
                        <a:t>"</a:t>
                      </a:r>
                      <a:endParaRPr lang="en-US" sz="3200" dirty="0">
                        <a:latin typeface="Consolas" panose="020B0609020204030204" pitchFamily="49" charset="0"/>
                      </a:endParaRP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CA" sz="3200" dirty="0"/>
                        <a:t>Pool Performance Monitoring Doc</a:t>
                      </a:r>
                    </a:p>
                  </a:txBody>
                  <a:tcPr/>
                </a:tc>
                <a:extLst>
                  <a:ext uri="{0D108BD9-81ED-4DB2-BD59-A6C34878D82A}">
                    <a16:rowId xmlns:a16="http://schemas.microsoft.com/office/drawing/2014/main" val="2450510873"/>
                  </a:ext>
                </a:extLst>
              </a:tr>
              <a:tr h="370840">
                <a:tc>
                  <a:txBody>
                    <a:bodyPr/>
                    <a:lstStyle/>
                    <a:p>
                      <a:pPr marL="0" marR="0" lvl="0" indent="0" algn="ctr" defTabSz="1295979" rtl="0" eaLnBrk="1" fontAlgn="auto" latinLnBrk="0" hangingPunct="1">
                        <a:lnSpc>
                          <a:spcPct val="100000"/>
                        </a:lnSpc>
                        <a:spcBef>
                          <a:spcPts val="0"/>
                        </a:spcBef>
                        <a:spcAft>
                          <a:spcPts val="0"/>
                        </a:spcAft>
                        <a:buClrTx/>
                        <a:buSzTx/>
                        <a:buFontTx/>
                        <a:buNone/>
                        <a:tabLst/>
                        <a:defRPr/>
                      </a:pPr>
                      <a:r>
                        <a:rPr lang="en-CA" sz="3200" dirty="0">
                          <a:latin typeface="Consolas" panose="020B0609020204030204" pitchFamily="49" charset="0"/>
                        </a:rPr>
                        <a:t>19</a:t>
                      </a:r>
                      <a:endParaRPr lang="en-US" sz="3200" dirty="0">
                        <a:latin typeface="Consolas" panose="020B0609020204030204" pitchFamily="49" charset="0"/>
                      </a:endParaRP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CA" sz="3200" dirty="0">
                          <a:latin typeface="Consolas" panose="020B0609020204030204" pitchFamily="49" charset="0"/>
                        </a:rPr>
                        <a:t>did:xyz:!$type="</a:t>
                      </a:r>
                      <a:r>
                        <a:rPr lang="en-CA" sz="3200" dirty="0" err="1">
                          <a:latin typeface="Consolas" panose="020B0609020204030204" pitchFamily="49" charset="0"/>
                        </a:rPr>
                        <a:t>perfmon.didmethod</a:t>
                      </a:r>
                      <a:r>
                        <a:rPr lang="en-CA" sz="3200" dirty="0">
                          <a:latin typeface="Consolas" panose="020B0609020204030204" pitchFamily="49" charset="0"/>
                        </a:rPr>
                        <a:t>"</a:t>
                      </a:r>
                      <a:endParaRPr lang="en-US" sz="3200" dirty="0">
                        <a:latin typeface="Consolas" panose="020B0609020204030204" pitchFamily="49" charset="0"/>
                      </a:endParaRP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CA" sz="3200" dirty="0"/>
                        <a:t>DID Method Perf. Monitoring Doc</a:t>
                      </a:r>
                    </a:p>
                  </a:txBody>
                  <a:tcPr/>
                </a:tc>
                <a:extLst>
                  <a:ext uri="{0D108BD9-81ED-4DB2-BD59-A6C34878D82A}">
                    <a16:rowId xmlns:a16="http://schemas.microsoft.com/office/drawing/2014/main" val="2403957152"/>
                  </a:ext>
                </a:extLst>
              </a:tr>
            </a:tbl>
          </a:graphicData>
        </a:graphic>
      </p:graphicFrame>
      <p:sp>
        <p:nvSpPr>
          <p:cNvPr id="3" name="Slide Number Placeholder 2">
            <a:extLst>
              <a:ext uri="{FF2B5EF4-FFF2-40B4-BE49-F238E27FC236}">
                <a16:creationId xmlns:a16="http://schemas.microsoft.com/office/drawing/2014/main" id="{9AC5E96D-6B8B-448A-8136-E6CE91F9154C}"/>
              </a:ext>
            </a:extLst>
          </p:cNvPr>
          <p:cNvSpPr>
            <a:spLocks noGrp="1"/>
          </p:cNvSpPr>
          <p:nvPr>
            <p:ph type="sldNum" sz="quarter" idx="12"/>
          </p:nvPr>
        </p:nvSpPr>
        <p:spPr/>
        <p:txBody>
          <a:bodyPr/>
          <a:lstStyle/>
          <a:p>
            <a:pPr algn="l"/>
            <a:fld id="{0B5C67D1-9F66-4BC1-9BEC-73C07D7C9B6B}" type="slidenum">
              <a:rPr lang="en-US" smtClean="0"/>
              <a:pPr algn="l"/>
              <a:t>46</a:t>
            </a:fld>
            <a:endParaRPr lang="en-US" dirty="0"/>
          </a:p>
        </p:txBody>
      </p:sp>
    </p:spTree>
    <p:extLst>
      <p:ext uri="{BB962C8B-B14F-4D97-AF65-F5344CB8AC3E}">
        <p14:creationId xmlns:p14="http://schemas.microsoft.com/office/powerpoint/2010/main" val="4575400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FC834-6430-4E4A-83B7-97BA43C29D37}"/>
              </a:ext>
            </a:extLst>
          </p:cNvPr>
          <p:cNvSpPr>
            <a:spLocks noGrp="1"/>
          </p:cNvSpPr>
          <p:nvPr>
            <p:ph type="ctrTitle"/>
          </p:nvPr>
        </p:nvSpPr>
        <p:spPr>
          <a:xfrm>
            <a:off x="723900" y="1137147"/>
            <a:ext cx="16173450" cy="3602126"/>
          </a:xfrm>
        </p:spPr>
        <p:txBody>
          <a:bodyPr>
            <a:normAutofit/>
          </a:bodyPr>
          <a:lstStyle/>
          <a:p>
            <a:r>
              <a:rPr lang="en-CA" sz="6600" dirty="0">
                <a:solidFill>
                  <a:srgbClr val="1D326D"/>
                </a:solidFill>
                <a:sym typeface="Wingdings" panose="05000000000000000000" pitchFamily="2" charset="2"/>
              </a:rPr>
              <a:t></a:t>
            </a:r>
            <a:r>
              <a:rPr lang="en-CA" sz="6600" dirty="0">
                <a:solidFill>
                  <a:srgbClr val="1D326D"/>
                </a:solidFill>
              </a:rPr>
              <a:t> Lower-Level </a:t>
            </a:r>
            <a:r>
              <a:rPr lang="en-CA" sz="6600" cap="none" dirty="0">
                <a:solidFill>
                  <a:srgbClr val="1D326D"/>
                </a:solidFill>
                <a:latin typeface="Consolas" panose="020B0609020204030204" pitchFamily="49" charset="0"/>
              </a:rPr>
              <a:t>did-</a:t>
            </a:r>
            <a:r>
              <a:rPr lang="en-CA" sz="6600" cap="none" dirty="0" err="1">
                <a:solidFill>
                  <a:srgbClr val="1D326D"/>
                </a:solidFill>
                <a:latin typeface="Consolas" panose="020B0609020204030204" pitchFamily="49" charset="0"/>
              </a:rPr>
              <a:t>uri</a:t>
            </a:r>
            <a:r>
              <a:rPr lang="en-CA" sz="6600" dirty="0">
                <a:solidFill>
                  <a:srgbClr val="1D326D"/>
                </a:solidFill>
              </a:rPr>
              <a:t> Use Cases</a:t>
            </a:r>
            <a:endParaRPr lang="en-US" sz="6600" dirty="0">
              <a:solidFill>
                <a:srgbClr val="1D326D"/>
              </a:solidFill>
            </a:endParaRPr>
          </a:p>
        </p:txBody>
      </p:sp>
      <p:sp>
        <p:nvSpPr>
          <p:cNvPr id="3" name="Subtitle 2">
            <a:extLst>
              <a:ext uri="{FF2B5EF4-FFF2-40B4-BE49-F238E27FC236}">
                <a16:creationId xmlns:a16="http://schemas.microsoft.com/office/drawing/2014/main" id="{C660EB17-2854-4658-9BE6-4D698F62714C}"/>
              </a:ext>
            </a:extLst>
          </p:cNvPr>
          <p:cNvSpPr>
            <a:spLocks noGrp="1"/>
          </p:cNvSpPr>
          <p:nvPr>
            <p:ph type="subTitle" idx="1"/>
          </p:nvPr>
        </p:nvSpPr>
        <p:spPr>
          <a:xfrm>
            <a:off x="723900" y="5462192"/>
            <a:ext cx="14944338" cy="1385642"/>
          </a:xfrm>
        </p:spPr>
        <p:txBody>
          <a:bodyPr>
            <a:normAutofit fontScale="70000" lnSpcReduction="20000"/>
          </a:bodyPr>
          <a:lstStyle/>
          <a:p>
            <a:r>
              <a:rPr lang="en-CA" dirty="0"/>
              <a:t>Michael Herman (</a:t>
            </a:r>
            <a:r>
              <a:rPr lang="en-CA" cap="none" dirty="0"/>
              <a:t>@mwherman2000</a:t>
            </a:r>
            <a:r>
              <a:rPr lang="en-CA" dirty="0"/>
              <a:t>)</a:t>
            </a:r>
          </a:p>
          <a:p>
            <a:r>
              <a:rPr lang="en-CA" dirty="0"/>
              <a:t>Independent Blockchain Architect</a:t>
            </a:r>
          </a:p>
          <a:p>
            <a:r>
              <a:rPr lang="en-CA" dirty="0"/>
              <a:t>mwherman@parallelspace.net</a:t>
            </a:r>
            <a:endParaRPr lang="en-US" dirty="0"/>
          </a:p>
        </p:txBody>
      </p:sp>
      <p:sp>
        <p:nvSpPr>
          <p:cNvPr id="6" name="Date Placeholder 2">
            <a:extLst>
              <a:ext uri="{FF2B5EF4-FFF2-40B4-BE49-F238E27FC236}">
                <a16:creationId xmlns:a16="http://schemas.microsoft.com/office/drawing/2014/main" id="{2AD3D6DA-1F42-48CB-B93A-E92BA6EE4652}"/>
              </a:ext>
            </a:extLst>
          </p:cNvPr>
          <p:cNvSpPr txBox="1">
            <a:spLocks/>
          </p:cNvSpPr>
          <p:nvPr/>
        </p:nvSpPr>
        <p:spPr>
          <a:xfrm>
            <a:off x="10706614" y="9018020"/>
            <a:ext cx="5868474" cy="436742"/>
          </a:xfrm>
          <a:prstGeom prst="rect">
            <a:avLst/>
          </a:prstGeom>
        </p:spPr>
        <p:txBody>
          <a:bodyPr vert="horz" lIns="91440" tIns="45720" rIns="91440" bIns="45720" rtlCol="0" anchor="ctr"/>
          <a:lstStyle>
            <a:defPPr>
              <a:defRPr lang="en-US"/>
            </a:defPPr>
            <a:lvl1pPr marL="0" algn="r" defTabSz="457200" rtl="0" eaLnBrk="1" latinLnBrk="0" hangingPunct="1">
              <a:defRPr sz="1417"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E35A9342-8D2C-4F03-BE33-2A71AE2A9EC4}" type="datetime1">
              <a:rPr lang="en-CA" smtClean="0">
                <a:solidFill>
                  <a:schemeClr val="bg1"/>
                </a:solidFill>
              </a:rPr>
              <a:pPr/>
              <a:t>2019-03-30</a:t>
            </a:fld>
            <a:endParaRPr lang="en-CA" dirty="0">
              <a:solidFill>
                <a:schemeClr val="bg1"/>
              </a:solidFill>
            </a:endParaRPr>
          </a:p>
        </p:txBody>
      </p:sp>
      <p:sp>
        <p:nvSpPr>
          <p:cNvPr id="8" name="Slide Number Placeholder 7">
            <a:extLst>
              <a:ext uri="{FF2B5EF4-FFF2-40B4-BE49-F238E27FC236}">
                <a16:creationId xmlns:a16="http://schemas.microsoft.com/office/drawing/2014/main" id="{759C11D0-6C54-4531-B455-DC653A5C1ACA}"/>
              </a:ext>
            </a:extLst>
          </p:cNvPr>
          <p:cNvSpPr>
            <a:spLocks noGrp="1"/>
          </p:cNvSpPr>
          <p:nvPr>
            <p:ph type="sldNum" sz="quarter" idx="12"/>
          </p:nvPr>
        </p:nvSpPr>
        <p:spPr/>
        <p:txBody>
          <a:bodyPr/>
          <a:lstStyle/>
          <a:p>
            <a:pPr algn="l"/>
            <a:fld id="{0B5C67D1-9F66-4BC1-9BEC-73C07D7C9B6B}" type="slidenum">
              <a:rPr lang="en-US" smtClean="0"/>
              <a:pPr algn="l"/>
              <a:t>47</a:t>
            </a:fld>
            <a:endParaRPr lang="en-US" dirty="0"/>
          </a:p>
        </p:txBody>
      </p:sp>
    </p:spTree>
    <p:extLst>
      <p:ext uri="{BB962C8B-B14F-4D97-AF65-F5344CB8AC3E}">
        <p14:creationId xmlns:p14="http://schemas.microsoft.com/office/powerpoint/2010/main" val="416869077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C072EA-CF34-4403-9DC0-CCC1BCFB395B}"/>
              </a:ext>
            </a:extLst>
          </p:cNvPr>
          <p:cNvSpPr>
            <a:spLocks noGrp="1"/>
          </p:cNvSpPr>
          <p:nvPr>
            <p:ph type="title"/>
          </p:nvPr>
        </p:nvSpPr>
        <p:spPr/>
        <p:txBody>
          <a:bodyPr/>
          <a:lstStyle/>
          <a:p>
            <a:r>
              <a:rPr lang="en-CA" dirty="0"/>
              <a:t>DID Document Examples</a:t>
            </a:r>
            <a:endParaRPr lang="en-US" dirty="0"/>
          </a:p>
        </p:txBody>
      </p:sp>
      <p:sp>
        <p:nvSpPr>
          <p:cNvPr id="3" name="Content Placeholder 2">
            <a:extLst>
              <a:ext uri="{FF2B5EF4-FFF2-40B4-BE49-F238E27FC236}">
                <a16:creationId xmlns:a16="http://schemas.microsoft.com/office/drawing/2014/main" id="{EB723C81-2617-40AB-8C81-20AF37778331}"/>
              </a:ext>
            </a:extLst>
          </p:cNvPr>
          <p:cNvSpPr>
            <a:spLocks noGrp="1"/>
          </p:cNvSpPr>
          <p:nvPr>
            <p:ph idx="1"/>
          </p:nvPr>
        </p:nvSpPr>
        <p:spPr/>
        <p:txBody>
          <a:bodyPr/>
          <a:lstStyle/>
          <a:p>
            <a:pPr marL="514350" indent="-514350">
              <a:buFont typeface="+mj-lt"/>
              <a:buAutoNum type="arabicPeriod"/>
            </a:pPr>
            <a:r>
              <a:rPr lang="en-US" dirty="0">
                <a:hlinkClick r:id="rId2"/>
              </a:rPr>
              <a:t>DID Spec - Example 16</a:t>
            </a:r>
            <a:endParaRPr lang="en-US" dirty="0"/>
          </a:p>
          <a:p>
            <a:pPr marL="514350" indent="-514350">
              <a:buFont typeface="+mj-lt"/>
              <a:buAutoNum type="arabicPeriod"/>
            </a:pPr>
            <a:r>
              <a:rPr lang="en-US" dirty="0">
                <a:hlinkClick r:id="rId3"/>
              </a:rPr>
              <a:t>INDY-ARM Example</a:t>
            </a:r>
            <a:endParaRPr lang="en-US" dirty="0"/>
          </a:p>
          <a:p>
            <a:pPr marL="514350" indent="-514350">
              <a:buFont typeface="+mj-lt"/>
              <a:buAutoNum type="arabicPeriod"/>
            </a:pPr>
            <a:r>
              <a:rPr lang="en-US" dirty="0">
                <a:hlinkClick r:id="rId4"/>
              </a:rPr>
              <a:t>Windley Article Example</a:t>
            </a:r>
            <a:endParaRPr lang="en-US" dirty="0"/>
          </a:p>
          <a:p>
            <a:endParaRPr lang="en-US" dirty="0"/>
          </a:p>
        </p:txBody>
      </p:sp>
      <p:sp>
        <p:nvSpPr>
          <p:cNvPr id="4" name="Date Placeholder 3">
            <a:extLst>
              <a:ext uri="{FF2B5EF4-FFF2-40B4-BE49-F238E27FC236}">
                <a16:creationId xmlns:a16="http://schemas.microsoft.com/office/drawing/2014/main" id="{7C690622-0616-4CAB-B8D4-B33A1AEEFE11}"/>
              </a:ext>
            </a:extLst>
          </p:cNvPr>
          <p:cNvSpPr>
            <a:spLocks noGrp="1"/>
          </p:cNvSpPr>
          <p:nvPr>
            <p:ph type="dt" sz="half" idx="10"/>
          </p:nvPr>
        </p:nvSpPr>
        <p:spPr/>
        <p:txBody>
          <a:bodyPr/>
          <a:lstStyle/>
          <a:p>
            <a:fld id="{A498E584-393A-48F4-9E38-0A0232F56863}" type="datetime1">
              <a:rPr lang="en-CA" smtClean="0"/>
              <a:t>2019-03-30</a:t>
            </a:fld>
            <a:endParaRPr lang="en-CA" dirty="0"/>
          </a:p>
        </p:txBody>
      </p:sp>
      <p:sp>
        <p:nvSpPr>
          <p:cNvPr id="5" name="Footer Placeholder 4">
            <a:extLst>
              <a:ext uri="{FF2B5EF4-FFF2-40B4-BE49-F238E27FC236}">
                <a16:creationId xmlns:a16="http://schemas.microsoft.com/office/drawing/2014/main" id="{176EE2FF-D229-4BE3-AFBB-AD8EE70A3E7F}"/>
              </a:ext>
            </a:extLst>
          </p:cNvPr>
          <p:cNvSpPr>
            <a:spLocks noGrp="1"/>
          </p:cNvSpPr>
          <p:nvPr>
            <p:ph type="ftr" sz="quarter" idx="11"/>
          </p:nvPr>
        </p:nvSpPr>
        <p:spPr/>
        <p:txBody>
          <a:bodyPr/>
          <a:lstStyle/>
          <a:p>
            <a:r>
              <a:rPr lang="en-US" dirty="0"/>
              <a:t>Hyperonomy Universal Decentralized Identifier URI Specification (did-</a:t>
            </a:r>
            <a:r>
              <a:rPr lang="en-US" dirty="0" err="1"/>
              <a:t>uri</a:t>
            </a:r>
            <a:r>
              <a:rPr lang="en-US" dirty="0"/>
              <a:t>-spec)</a:t>
            </a:r>
            <a:endParaRPr lang="en-CA" dirty="0"/>
          </a:p>
        </p:txBody>
      </p:sp>
      <p:sp>
        <p:nvSpPr>
          <p:cNvPr id="6" name="Slide Number Placeholder 5">
            <a:extLst>
              <a:ext uri="{FF2B5EF4-FFF2-40B4-BE49-F238E27FC236}">
                <a16:creationId xmlns:a16="http://schemas.microsoft.com/office/drawing/2014/main" id="{FB75BC51-0054-4AF7-B51C-59AE82DF000A}"/>
              </a:ext>
            </a:extLst>
          </p:cNvPr>
          <p:cNvSpPr>
            <a:spLocks noGrp="1"/>
          </p:cNvSpPr>
          <p:nvPr>
            <p:ph type="sldNum" sz="quarter" idx="12"/>
          </p:nvPr>
        </p:nvSpPr>
        <p:spPr/>
        <p:txBody>
          <a:bodyPr/>
          <a:lstStyle/>
          <a:p>
            <a:pPr algn="l"/>
            <a:fld id="{0B5C67D1-9F66-4BC1-9BEC-73C07D7C9B6B}" type="slidenum">
              <a:rPr lang="en-US" smtClean="0"/>
              <a:pPr algn="l"/>
              <a:t>48</a:t>
            </a:fld>
            <a:endParaRPr lang="en-US" dirty="0"/>
          </a:p>
        </p:txBody>
      </p:sp>
    </p:spTree>
    <p:extLst>
      <p:ext uri="{BB962C8B-B14F-4D97-AF65-F5344CB8AC3E}">
        <p14:creationId xmlns:p14="http://schemas.microsoft.com/office/powerpoint/2010/main" val="24501141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71D5501-0B18-4816-A060-69EB6C3590A1}"/>
              </a:ext>
            </a:extLst>
          </p:cNvPr>
          <p:cNvSpPr/>
          <p:nvPr/>
        </p:nvSpPr>
        <p:spPr>
          <a:xfrm>
            <a:off x="0" y="8208818"/>
            <a:ext cx="17279938" cy="1662546"/>
          </a:xfrm>
          <a:prstGeom prst="rect">
            <a:avLst/>
          </a:prstGeom>
          <a:solidFill>
            <a:srgbClr val="EBEB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3">
            <a:extLst>
              <a:ext uri="{FF2B5EF4-FFF2-40B4-BE49-F238E27FC236}">
                <a16:creationId xmlns:a16="http://schemas.microsoft.com/office/drawing/2014/main" id="{702D1482-D114-4B62-9D28-A154F61ABD11}"/>
              </a:ext>
            </a:extLst>
          </p:cNvPr>
          <p:cNvSpPr>
            <a:spLocks noGrp="1"/>
          </p:cNvSpPr>
          <p:nvPr>
            <p:ph type="title"/>
          </p:nvPr>
        </p:nvSpPr>
        <p:spPr/>
        <p:txBody>
          <a:bodyPr/>
          <a:lstStyle/>
          <a:p>
            <a:r>
              <a:rPr lang="en-CA" dirty="0">
                <a:solidFill>
                  <a:srgbClr val="1D326D"/>
                </a:solidFill>
              </a:rPr>
              <a:t>Lower-Level </a:t>
            </a:r>
            <a:r>
              <a:rPr lang="en-CA" cap="none" dirty="0">
                <a:solidFill>
                  <a:srgbClr val="1D326D"/>
                </a:solidFill>
                <a:latin typeface="Consolas" panose="020B0609020204030204" pitchFamily="49" charset="0"/>
              </a:rPr>
              <a:t>did-</a:t>
            </a:r>
            <a:r>
              <a:rPr lang="en-CA" cap="none" dirty="0" err="1">
                <a:solidFill>
                  <a:srgbClr val="1D326D"/>
                </a:solidFill>
                <a:latin typeface="Consolas" panose="020B0609020204030204" pitchFamily="49" charset="0"/>
              </a:rPr>
              <a:t>uri</a:t>
            </a:r>
            <a:r>
              <a:rPr lang="en-CA" dirty="0">
                <a:solidFill>
                  <a:srgbClr val="1D326D"/>
                </a:solidFill>
              </a:rPr>
              <a:t> Use Cases: A</a:t>
            </a:r>
            <a:endParaRPr lang="en-US" dirty="0"/>
          </a:p>
        </p:txBody>
      </p:sp>
      <p:grpSp>
        <p:nvGrpSpPr>
          <p:cNvPr id="18" name="Group 17">
            <a:extLst>
              <a:ext uri="{FF2B5EF4-FFF2-40B4-BE49-F238E27FC236}">
                <a16:creationId xmlns:a16="http://schemas.microsoft.com/office/drawing/2014/main" id="{70309684-2167-414D-A811-700B42FE1106}"/>
              </a:ext>
            </a:extLst>
          </p:cNvPr>
          <p:cNvGrpSpPr/>
          <p:nvPr/>
        </p:nvGrpSpPr>
        <p:grpSpPr>
          <a:xfrm>
            <a:off x="13673562" y="551567"/>
            <a:ext cx="3390476" cy="2542857"/>
            <a:chOff x="13673562" y="215900"/>
            <a:chExt cx="3390476" cy="2542857"/>
          </a:xfrm>
        </p:grpSpPr>
        <p:pic>
          <p:nvPicPr>
            <p:cNvPr id="19" name="Picture 18">
              <a:extLst>
                <a:ext uri="{FF2B5EF4-FFF2-40B4-BE49-F238E27FC236}">
                  <a16:creationId xmlns:a16="http://schemas.microsoft.com/office/drawing/2014/main" id="{1408FEF8-38BE-4D71-BD3C-7C1334615CCF}"/>
                </a:ext>
              </a:extLst>
            </p:cNvPr>
            <p:cNvPicPr>
              <a:picLocks noChangeAspect="1"/>
            </p:cNvPicPr>
            <p:nvPr/>
          </p:nvPicPr>
          <p:blipFill>
            <a:blip r:embed="rId2"/>
            <a:stretch>
              <a:fillRect/>
            </a:stretch>
          </p:blipFill>
          <p:spPr>
            <a:xfrm>
              <a:off x="13673562" y="215900"/>
              <a:ext cx="3390476" cy="2542857"/>
            </a:xfrm>
            <a:prstGeom prst="rect">
              <a:avLst/>
            </a:prstGeom>
          </p:spPr>
        </p:pic>
        <p:sp>
          <p:nvSpPr>
            <p:cNvPr id="20" name="TextBox 19">
              <a:extLst>
                <a:ext uri="{FF2B5EF4-FFF2-40B4-BE49-F238E27FC236}">
                  <a16:creationId xmlns:a16="http://schemas.microsoft.com/office/drawing/2014/main" id="{5590159F-9ED3-4C7E-ADE8-222934DED3C4}"/>
                </a:ext>
              </a:extLst>
            </p:cNvPr>
            <p:cNvSpPr txBox="1"/>
            <p:nvPr/>
          </p:nvSpPr>
          <p:spPr>
            <a:xfrm>
              <a:off x="13694781" y="610165"/>
              <a:ext cx="3348038" cy="1754326"/>
            </a:xfrm>
            <a:prstGeom prst="rect">
              <a:avLst/>
            </a:prstGeom>
            <a:noFill/>
          </p:spPr>
          <p:txBody>
            <a:bodyPr wrap="square" rtlCol="0" anchor="ctr">
              <a:spAutoFit/>
            </a:bodyPr>
            <a:lstStyle/>
            <a:p>
              <a:pPr algn="ctr"/>
              <a:r>
                <a:rPr lang="en-CA" sz="5400" dirty="0">
                  <a:solidFill>
                    <a:srgbClr val="791307"/>
                  </a:solidFill>
                </a:rPr>
                <a:t>RFC 3986</a:t>
              </a:r>
            </a:p>
            <a:p>
              <a:pPr algn="ctr"/>
              <a:r>
                <a:rPr lang="en-CA" sz="5400" dirty="0">
                  <a:solidFill>
                    <a:srgbClr val="791307"/>
                  </a:solidFill>
                </a:rPr>
                <a:t>Compliant</a:t>
              </a:r>
              <a:endParaRPr lang="en-US" sz="5400" dirty="0">
                <a:solidFill>
                  <a:srgbClr val="791307"/>
                </a:solidFill>
              </a:endParaRPr>
            </a:p>
          </p:txBody>
        </p:sp>
      </p:grpSp>
      <p:pic>
        <p:nvPicPr>
          <p:cNvPr id="3" name="Picture 2">
            <a:extLst>
              <a:ext uri="{FF2B5EF4-FFF2-40B4-BE49-F238E27FC236}">
                <a16:creationId xmlns:a16="http://schemas.microsoft.com/office/drawing/2014/main" id="{0BE21743-34E4-41E6-B615-72F43B7D1D5D}"/>
              </a:ext>
            </a:extLst>
          </p:cNvPr>
          <p:cNvPicPr>
            <a:picLocks noChangeAspect="1"/>
          </p:cNvPicPr>
          <p:nvPr/>
        </p:nvPicPr>
        <p:blipFill>
          <a:blip r:embed="rId3"/>
          <a:stretch>
            <a:fillRect/>
          </a:stretch>
        </p:blipFill>
        <p:spPr>
          <a:xfrm>
            <a:off x="0" y="1733435"/>
            <a:ext cx="17279938" cy="8112184"/>
          </a:xfrm>
          <a:prstGeom prst="rect">
            <a:avLst/>
          </a:prstGeom>
        </p:spPr>
      </p:pic>
    </p:spTree>
    <p:extLst>
      <p:ext uri="{BB962C8B-B14F-4D97-AF65-F5344CB8AC3E}">
        <p14:creationId xmlns:p14="http://schemas.microsoft.com/office/powerpoint/2010/main" val="42786161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9659EE-A54E-4A80-9D35-63748FECDE23}"/>
              </a:ext>
            </a:extLst>
          </p:cNvPr>
          <p:cNvSpPr>
            <a:spLocks noGrp="1"/>
          </p:cNvSpPr>
          <p:nvPr>
            <p:ph type="title"/>
          </p:nvPr>
        </p:nvSpPr>
        <p:spPr/>
        <p:txBody>
          <a:bodyPr/>
          <a:lstStyle/>
          <a:p>
            <a:r>
              <a:rPr lang="en-CA" dirty="0"/>
              <a:t>Status</a:t>
            </a:r>
            <a:endParaRPr lang="en-US" dirty="0"/>
          </a:p>
        </p:txBody>
      </p:sp>
      <p:sp>
        <p:nvSpPr>
          <p:cNvPr id="3" name="Content Placeholder 2">
            <a:extLst>
              <a:ext uri="{FF2B5EF4-FFF2-40B4-BE49-F238E27FC236}">
                <a16:creationId xmlns:a16="http://schemas.microsoft.com/office/drawing/2014/main" id="{B62C9CD5-E4A8-4989-8E7E-809A9E2A0B8B}"/>
              </a:ext>
            </a:extLst>
          </p:cNvPr>
          <p:cNvSpPr>
            <a:spLocks noGrp="1"/>
          </p:cNvSpPr>
          <p:nvPr>
            <p:ph idx="1"/>
          </p:nvPr>
        </p:nvSpPr>
        <p:spPr/>
        <p:txBody>
          <a:bodyPr/>
          <a:lstStyle/>
          <a:p>
            <a:r>
              <a:rPr lang="en-US" dirty="0"/>
              <a:t>The status of this specification is that it is a work-in-progress </a:t>
            </a:r>
            <a:r>
              <a:rPr lang="en-US" i="1" dirty="0"/>
              <a:t>community member contribution. </a:t>
            </a:r>
          </a:p>
          <a:p>
            <a:endParaRPr lang="en-US" i="1" dirty="0"/>
          </a:p>
          <a:p>
            <a:endParaRPr lang="en-US" i="1" dirty="0"/>
          </a:p>
          <a:p>
            <a:endParaRPr lang="en-US" i="1" dirty="0"/>
          </a:p>
          <a:p>
            <a:r>
              <a:rPr lang="en-US" dirty="0"/>
              <a:t>The current intention is for this specification to be merged into the W3C Decentralized Identifiers, DID Resolution, and related specifications (e.g. Indy HIPEs) directly, by reference, or as an appendix.</a:t>
            </a:r>
            <a:r>
              <a:rPr lang="en-US" i="1" dirty="0"/>
              <a:t> </a:t>
            </a:r>
          </a:p>
        </p:txBody>
      </p:sp>
      <p:sp>
        <p:nvSpPr>
          <p:cNvPr id="4" name="Date Placeholder 3">
            <a:extLst>
              <a:ext uri="{FF2B5EF4-FFF2-40B4-BE49-F238E27FC236}">
                <a16:creationId xmlns:a16="http://schemas.microsoft.com/office/drawing/2014/main" id="{26EF5420-D4F3-43C7-B0B2-CCAD52774803}"/>
              </a:ext>
            </a:extLst>
          </p:cNvPr>
          <p:cNvSpPr>
            <a:spLocks noGrp="1"/>
          </p:cNvSpPr>
          <p:nvPr>
            <p:ph type="dt" sz="half" idx="10"/>
          </p:nvPr>
        </p:nvSpPr>
        <p:spPr/>
        <p:txBody>
          <a:bodyPr/>
          <a:lstStyle/>
          <a:p>
            <a:fld id="{4C83B99C-7D55-4358-800C-C6BD331B8605}" type="datetime1">
              <a:rPr lang="en-CA" smtClean="0"/>
              <a:t>2019-03-30</a:t>
            </a:fld>
            <a:endParaRPr lang="en-CA" dirty="0"/>
          </a:p>
        </p:txBody>
      </p:sp>
      <p:sp>
        <p:nvSpPr>
          <p:cNvPr id="5" name="Footer Placeholder 4">
            <a:extLst>
              <a:ext uri="{FF2B5EF4-FFF2-40B4-BE49-F238E27FC236}">
                <a16:creationId xmlns:a16="http://schemas.microsoft.com/office/drawing/2014/main" id="{1E062D3E-9980-4C2D-BCD5-6D6A320FE42C}"/>
              </a:ext>
            </a:extLst>
          </p:cNvPr>
          <p:cNvSpPr>
            <a:spLocks noGrp="1"/>
          </p:cNvSpPr>
          <p:nvPr>
            <p:ph type="ftr" sz="quarter" idx="11"/>
          </p:nvPr>
        </p:nvSpPr>
        <p:spPr/>
        <p:txBody>
          <a:bodyPr/>
          <a:lstStyle/>
          <a:p>
            <a:r>
              <a:rPr lang="en-US" dirty="0"/>
              <a:t>Hyperonomy Universal Decentralized Identifier URI Specification (did-</a:t>
            </a:r>
            <a:r>
              <a:rPr lang="en-US" dirty="0" err="1"/>
              <a:t>uri</a:t>
            </a:r>
            <a:r>
              <a:rPr lang="en-US" dirty="0"/>
              <a:t>-spec)</a:t>
            </a:r>
            <a:endParaRPr lang="en-CA" dirty="0"/>
          </a:p>
        </p:txBody>
      </p:sp>
      <p:pic>
        <p:nvPicPr>
          <p:cNvPr id="1026" name="Picture 2" descr="https://raw.githubusercontent.com/mwherman2000/did-url-spec/master/images/protocol-lifecycle.png">
            <a:extLst>
              <a:ext uri="{FF2B5EF4-FFF2-40B4-BE49-F238E27FC236}">
                <a16:creationId xmlns:a16="http://schemas.microsoft.com/office/drawing/2014/main" id="{4FC4A5AA-0BCA-4B3B-81B3-8D8E61DD07B9}"/>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34467" y="2990012"/>
            <a:ext cx="14563303" cy="1487145"/>
          </a:xfrm>
          <a:prstGeom prst="rect">
            <a:avLst/>
          </a:prstGeom>
          <a:noFill/>
          <a:extLst>
            <a:ext uri="{909E8E84-426E-40DD-AFC4-6F175D3DCCD1}">
              <a14:hiddenFill xmlns:a14="http://schemas.microsoft.com/office/drawing/2010/main">
                <a:solidFill>
                  <a:srgbClr val="FFFFFF"/>
                </a:solidFill>
              </a14:hiddenFill>
            </a:ext>
          </a:extLst>
        </p:spPr>
      </p:pic>
      <p:sp>
        <p:nvSpPr>
          <p:cNvPr id="6" name="Slide Number Placeholder 5">
            <a:extLst>
              <a:ext uri="{FF2B5EF4-FFF2-40B4-BE49-F238E27FC236}">
                <a16:creationId xmlns:a16="http://schemas.microsoft.com/office/drawing/2014/main" id="{DCC37BBC-5609-4F21-9E0D-FD5E6C417C39}"/>
              </a:ext>
            </a:extLst>
          </p:cNvPr>
          <p:cNvSpPr>
            <a:spLocks noGrp="1"/>
          </p:cNvSpPr>
          <p:nvPr>
            <p:ph type="sldNum" sz="quarter" idx="12"/>
          </p:nvPr>
        </p:nvSpPr>
        <p:spPr/>
        <p:txBody>
          <a:bodyPr/>
          <a:lstStyle/>
          <a:p>
            <a:pPr algn="l"/>
            <a:fld id="{0B5C67D1-9F66-4BC1-9BEC-73C07D7C9B6B}" type="slidenum">
              <a:rPr lang="en-US" smtClean="0"/>
              <a:pPr algn="l"/>
              <a:t>5</a:t>
            </a:fld>
            <a:endParaRPr lang="en-US" dirty="0"/>
          </a:p>
        </p:txBody>
      </p:sp>
    </p:spTree>
    <p:extLst>
      <p:ext uri="{BB962C8B-B14F-4D97-AF65-F5344CB8AC3E}">
        <p14:creationId xmlns:p14="http://schemas.microsoft.com/office/powerpoint/2010/main" val="406639898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F80560DF-4C3E-4683-BE51-02837A5E435D}"/>
              </a:ext>
            </a:extLst>
          </p:cNvPr>
          <p:cNvSpPr>
            <a:spLocks noGrp="1"/>
          </p:cNvSpPr>
          <p:nvPr>
            <p:ph type="title"/>
          </p:nvPr>
        </p:nvSpPr>
        <p:spPr>
          <a:xfrm>
            <a:off x="0" y="549745"/>
            <a:ext cx="17495520" cy="1487145"/>
          </a:xfrm>
        </p:spPr>
        <p:txBody>
          <a:bodyPr>
            <a:noAutofit/>
          </a:bodyPr>
          <a:lstStyle/>
          <a:p>
            <a:r>
              <a:rPr lang="en-CA" strike="sngStrike" dirty="0">
                <a:solidFill>
                  <a:srgbClr val="1D326D"/>
                </a:solidFill>
              </a:rPr>
              <a:t>Lower-Level </a:t>
            </a:r>
            <a:r>
              <a:rPr lang="en-CA" strike="sngStrike" cap="none" dirty="0">
                <a:solidFill>
                  <a:srgbClr val="1D326D"/>
                </a:solidFill>
                <a:latin typeface="Consolas" panose="020B0609020204030204" pitchFamily="49" charset="0"/>
              </a:rPr>
              <a:t>did-</a:t>
            </a:r>
            <a:r>
              <a:rPr lang="en-CA" strike="sngStrike" cap="none" dirty="0" err="1">
                <a:solidFill>
                  <a:srgbClr val="1D326D"/>
                </a:solidFill>
                <a:latin typeface="Consolas" panose="020B0609020204030204" pitchFamily="49" charset="0"/>
              </a:rPr>
              <a:t>uri</a:t>
            </a:r>
            <a:r>
              <a:rPr lang="en-CA" strike="sngStrike" dirty="0">
                <a:solidFill>
                  <a:srgbClr val="1D326D"/>
                </a:solidFill>
              </a:rPr>
              <a:t> Use Cases: B</a:t>
            </a:r>
            <a:r>
              <a:rPr lang="en-CA" dirty="0">
                <a:solidFill>
                  <a:srgbClr val="1D326D"/>
                </a:solidFill>
              </a:rPr>
              <a:t> (superseded by H)</a:t>
            </a:r>
            <a:endParaRPr lang="en-US" strike="sngStrike" dirty="0"/>
          </a:p>
        </p:txBody>
      </p:sp>
      <p:sp>
        <p:nvSpPr>
          <p:cNvPr id="3" name="Date Placeholder 2">
            <a:extLst>
              <a:ext uri="{FF2B5EF4-FFF2-40B4-BE49-F238E27FC236}">
                <a16:creationId xmlns:a16="http://schemas.microsoft.com/office/drawing/2014/main" id="{08DD4D92-405B-4464-BD34-93DB1DDA1D1D}"/>
              </a:ext>
            </a:extLst>
          </p:cNvPr>
          <p:cNvSpPr>
            <a:spLocks noGrp="1"/>
          </p:cNvSpPr>
          <p:nvPr>
            <p:ph type="dt" sz="half" idx="10"/>
          </p:nvPr>
        </p:nvSpPr>
        <p:spPr/>
        <p:txBody>
          <a:bodyPr/>
          <a:lstStyle/>
          <a:p>
            <a:fld id="{04EF1479-A756-4926-AED2-60A5A8C5F3CA}" type="datetime1">
              <a:rPr lang="en-CA" smtClean="0"/>
              <a:t>2019-03-30</a:t>
            </a:fld>
            <a:endParaRPr lang="en-CA" dirty="0"/>
          </a:p>
        </p:txBody>
      </p:sp>
      <p:sp>
        <p:nvSpPr>
          <p:cNvPr id="4" name="Footer Placeholder 3">
            <a:extLst>
              <a:ext uri="{FF2B5EF4-FFF2-40B4-BE49-F238E27FC236}">
                <a16:creationId xmlns:a16="http://schemas.microsoft.com/office/drawing/2014/main" id="{2B4C736E-1C0F-483A-99A4-1E6DF4D812DB}"/>
              </a:ext>
            </a:extLst>
          </p:cNvPr>
          <p:cNvSpPr>
            <a:spLocks noGrp="1"/>
          </p:cNvSpPr>
          <p:nvPr>
            <p:ph type="ftr" sz="quarter" idx="11"/>
          </p:nvPr>
        </p:nvSpPr>
        <p:spPr/>
        <p:txBody>
          <a:bodyPr/>
          <a:lstStyle/>
          <a:p>
            <a:r>
              <a:rPr lang="en-US" dirty="0"/>
              <a:t>Hyperonomy Universal Decentralized Identifier URI Specification (did-</a:t>
            </a:r>
            <a:r>
              <a:rPr lang="en-US" dirty="0" err="1"/>
              <a:t>uri</a:t>
            </a:r>
            <a:r>
              <a:rPr lang="en-US" dirty="0"/>
              <a:t>-spec)</a:t>
            </a:r>
            <a:endParaRPr lang="en-CA" dirty="0"/>
          </a:p>
        </p:txBody>
      </p:sp>
      <p:pic>
        <p:nvPicPr>
          <p:cNvPr id="6" name="Picture 5">
            <a:extLst>
              <a:ext uri="{FF2B5EF4-FFF2-40B4-BE49-F238E27FC236}">
                <a16:creationId xmlns:a16="http://schemas.microsoft.com/office/drawing/2014/main" id="{B51076DE-E824-4D4B-8A6D-14CAC73BBCBB}"/>
              </a:ext>
            </a:extLst>
          </p:cNvPr>
          <p:cNvPicPr>
            <a:picLocks noChangeAspect="1"/>
          </p:cNvPicPr>
          <p:nvPr/>
        </p:nvPicPr>
        <p:blipFill>
          <a:blip r:embed="rId2"/>
          <a:stretch>
            <a:fillRect/>
          </a:stretch>
        </p:blipFill>
        <p:spPr>
          <a:xfrm>
            <a:off x="-62" y="2036890"/>
            <a:ext cx="17280000" cy="3864981"/>
          </a:xfrm>
          <a:prstGeom prst="rect">
            <a:avLst/>
          </a:prstGeom>
        </p:spPr>
      </p:pic>
    </p:spTree>
    <p:extLst>
      <p:ext uri="{BB962C8B-B14F-4D97-AF65-F5344CB8AC3E}">
        <p14:creationId xmlns:p14="http://schemas.microsoft.com/office/powerpoint/2010/main" val="1767491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92E69A8-BFEA-48EF-A372-B2443510AEB9}"/>
              </a:ext>
            </a:extLst>
          </p:cNvPr>
          <p:cNvSpPr>
            <a:spLocks noGrp="1"/>
          </p:cNvSpPr>
          <p:nvPr>
            <p:ph type="title"/>
          </p:nvPr>
        </p:nvSpPr>
        <p:spPr/>
        <p:txBody>
          <a:bodyPr/>
          <a:lstStyle/>
          <a:p>
            <a:r>
              <a:rPr lang="en-CA" dirty="0">
                <a:solidFill>
                  <a:srgbClr val="1D326D"/>
                </a:solidFill>
              </a:rPr>
              <a:t>Lower-Level </a:t>
            </a:r>
            <a:r>
              <a:rPr lang="en-CA" cap="none" dirty="0">
                <a:solidFill>
                  <a:srgbClr val="1D326D"/>
                </a:solidFill>
                <a:latin typeface="Consolas" panose="020B0609020204030204" pitchFamily="49" charset="0"/>
              </a:rPr>
              <a:t>did-</a:t>
            </a:r>
            <a:r>
              <a:rPr lang="en-CA" cap="none" dirty="0" err="1">
                <a:solidFill>
                  <a:srgbClr val="1D326D"/>
                </a:solidFill>
                <a:latin typeface="Consolas" panose="020B0609020204030204" pitchFamily="49" charset="0"/>
              </a:rPr>
              <a:t>uri</a:t>
            </a:r>
            <a:r>
              <a:rPr lang="en-CA" dirty="0">
                <a:solidFill>
                  <a:srgbClr val="1D326D"/>
                </a:solidFill>
              </a:rPr>
              <a:t> Use Cases: C</a:t>
            </a:r>
            <a:endParaRPr lang="en-US" dirty="0"/>
          </a:p>
        </p:txBody>
      </p:sp>
      <p:sp>
        <p:nvSpPr>
          <p:cNvPr id="3" name="Date Placeholder 2">
            <a:extLst>
              <a:ext uri="{FF2B5EF4-FFF2-40B4-BE49-F238E27FC236}">
                <a16:creationId xmlns:a16="http://schemas.microsoft.com/office/drawing/2014/main" id="{5BCF49CD-02FC-427B-AA56-84AD0C0120E0}"/>
              </a:ext>
            </a:extLst>
          </p:cNvPr>
          <p:cNvSpPr>
            <a:spLocks noGrp="1"/>
          </p:cNvSpPr>
          <p:nvPr>
            <p:ph type="dt" sz="half" idx="10"/>
          </p:nvPr>
        </p:nvSpPr>
        <p:spPr/>
        <p:txBody>
          <a:bodyPr/>
          <a:lstStyle/>
          <a:p>
            <a:fld id="{C6B1C0E4-B750-48D4-A265-55DEF660518A}" type="datetime1">
              <a:rPr lang="en-CA" smtClean="0"/>
              <a:t>2019-03-30</a:t>
            </a:fld>
            <a:endParaRPr lang="en-CA" dirty="0"/>
          </a:p>
        </p:txBody>
      </p:sp>
      <p:sp>
        <p:nvSpPr>
          <p:cNvPr id="4" name="Footer Placeholder 3">
            <a:extLst>
              <a:ext uri="{FF2B5EF4-FFF2-40B4-BE49-F238E27FC236}">
                <a16:creationId xmlns:a16="http://schemas.microsoft.com/office/drawing/2014/main" id="{254BC70F-D643-4D0C-B9BA-E012984790D5}"/>
              </a:ext>
            </a:extLst>
          </p:cNvPr>
          <p:cNvSpPr>
            <a:spLocks noGrp="1"/>
          </p:cNvSpPr>
          <p:nvPr>
            <p:ph type="ftr" sz="quarter" idx="11"/>
          </p:nvPr>
        </p:nvSpPr>
        <p:spPr/>
        <p:txBody>
          <a:bodyPr/>
          <a:lstStyle/>
          <a:p>
            <a:r>
              <a:rPr lang="en-US" dirty="0"/>
              <a:t>Hyperonomy Universal Decentralized Identifier URI Specification (did-</a:t>
            </a:r>
            <a:r>
              <a:rPr lang="en-US" dirty="0" err="1"/>
              <a:t>uri</a:t>
            </a:r>
            <a:r>
              <a:rPr lang="en-US" dirty="0"/>
              <a:t>-spec)</a:t>
            </a:r>
            <a:endParaRPr lang="en-CA" dirty="0"/>
          </a:p>
        </p:txBody>
      </p:sp>
      <p:grpSp>
        <p:nvGrpSpPr>
          <p:cNvPr id="10" name="Group 9">
            <a:extLst>
              <a:ext uri="{FF2B5EF4-FFF2-40B4-BE49-F238E27FC236}">
                <a16:creationId xmlns:a16="http://schemas.microsoft.com/office/drawing/2014/main" id="{7A4075E1-7CF7-4533-8413-DDAA97168D22}"/>
              </a:ext>
            </a:extLst>
          </p:cNvPr>
          <p:cNvGrpSpPr/>
          <p:nvPr/>
        </p:nvGrpSpPr>
        <p:grpSpPr>
          <a:xfrm>
            <a:off x="13673562" y="551567"/>
            <a:ext cx="3390476" cy="2542857"/>
            <a:chOff x="13673562" y="215900"/>
            <a:chExt cx="3390476" cy="2542857"/>
          </a:xfrm>
        </p:grpSpPr>
        <p:pic>
          <p:nvPicPr>
            <p:cNvPr id="11" name="Picture 10">
              <a:extLst>
                <a:ext uri="{FF2B5EF4-FFF2-40B4-BE49-F238E27FC236}">
                  <a16:creationId xmlns:a16="http://schemas.microsoft.com/office/drawing/2014/main" id="{B0414511-CF70-455E-81F9-EF18478627AE}"/>
                </a:ext>
              </a:extLst>
            </p:cNvPr>
            <p:cNvPicPr>
              <a:picLocks noChangeAspect="1"/>
            </p:cNvPicPr>
            <p:nvPr/>
          </p:nvPicPr>
          <p:blipFill>
            <a:blip r:embed="rId2"/>
            <a:stretch>
              <a:fillRect/>
            </a:stretch>
          </p:blipFill>
          <p:spPr>
            <a:xfrm>
              <a:off x="13673562" y="215900"/>
              <a:ext cx="3390476" cy="2542857"/>
            </a:xfrm>
            <a:prstGeom prst="rect">
              <a:avLst/>
            </a:prstGeom>
          </p:spPr>
        </p:pic>
        <p:sp>
          <p:nvSpPr>
            <p:cNvPr id="12" name="TextBox 11">
              <a:extLst>
                <a:ext uri="{FF2B5EF4-FFF2-40B4-BE49-F238E27FC236}">
                  <a16:creationId xmlns:a16="http://schemas.microsoft.com/office/drawing/2014/main" id="{2413E518-2F2E-49D8-97C1-55F8E64CA3DC}"/>
                </a:ext>
              </a:extLst>
            </p:cNvPr>
            <p:cNvSpPr txBox="1"/>
            <p:nvPr/>
          </p:nvSpPr>
          <p:spPr>
            <a:xfrm>
              <a:off x="13694781" y="610165"/>
              <a:ext cx="3348038" cy="1754326"/>
            </a:xfrm>
            <a:prstGeom prst="rect">
              <a:avLst/>
            </a:prstGeom>
            <a:noFill/>
          </p:spPr>
          <p:txBody>
            <a:bodyPr wrap="square" rtlCol="0" anchor="ctr">
              <a:spAutoFit/>
            </a:bodyPr>
            <a:lstStyle/>
            <a:p>
              <a:pPr algn="ctr"/>
              <a:r>
                <a:rPr lang="en-CA" sz="5400" dirty="0">
                  <a:solidFill>
                    <a:srgbClr val="791307"/>
                  </a:solidFill>
                </a:rPr>
                <a:t>RFC 3986</a:t>
              </a:r>
            </a:p>
            <a:p>
              <a:pPr algn="ctr"/>
              <a:r>
                <a:rPr lang="en-CA" sz="5400" dirty="0">
                  <a:solidFill>
                    <a:srgbClr val="791307"/>
                  </a:solidFill>
                </a:rPr>
                <a:t>Compliant</a:t>
              </a:r>
              <a:endParaRPr lang="en-US" sz="5400" dirty="0">
                <a:solidFill>
                  <a:srgbClr val="791307"/>
                </a:solidFill>
              </a:endParaRPr>
            </a:p>
          </p:txBody>
        </p:sp>
      </p:grpSp>
      <p:pic>
        <p:nvPicPr>
          <p:cNvPr id="8" name="Picture 7">
            <a:extLst>
              <a:ext uri="{FF2B5EF4-FFF2-40B4-BE49-F238E27FC236}">
                <a16:creationId xmlns:a16="http://schemas.microsoft.com/office/drawing/2014/main" id="{61624E44-3CC5-4DE6-B48C-5A26AAC991B1}"/>
              </a:ext>
            </a:extLst>
          </p:cNvPr>
          <p:cNvPicPr>
            <a:picLocks noChangeAspect="1"/>
          </p:cNvPicPr>
          <p:nvPr/>
        </p:nvPicPr>
        <p:blipFill>
          <a:blip r:embed="rId3"/>
          <a:stretch>
            <a:fillRect/>
          </a:stretch>
        </p:blipFill>
        <p:spPr>
          <a:xfrm>
            <a:off x="0" y="2036890"/>
            <a:ext cx="17326468" cy="3449510"/>
          </a:xfrm>
          <a:prstGeom prst="rect">
            <a:avLst/>
          </a:prstGeom>
        </p:spPr>
      </p:pic>
    </p:spTree>
    <p:extLst>
      <p:ext uri="{BB962C8B-B14F-4D97-AF65-F5344CB8AC3E}">
        <p14:creationId xmlns:p14="http://schemas.microsoft.com/office/powerpoint/2010/main" val="387158739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E5AEC6E-FC98-4010-AC19-C7102ABE0A21}"/>
              </a:ext>
            </a:extLst>
          </p:cNvPr>
          <p:cNvSpPr/>
          <p:nvPr/>
        </p:nvSpPr>
        <p:spPr>
          <a:xfrm>
            <a:off x="0" y="8208818"/>
            <a:ext cx="17279938" cy="1662546"/>
          </a:xfrm>
          <a:prstGeom prst="rect">
            <a:avLst/>
          </a:prstGeom>
          <a:solidFill>
            <a:srgbClr val="EBEB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 name="Group 12">
            <a:extLst>
              <a:ext uri="{FF2B5EF4-FFF2-40B4-BE49-F238E27FC236}">
                <a16:creationId xmlns:a16="http://schemas.microsoft.com/office/drawing/2014/main" id="{34CEDF10-32BF-439C-B9F7-EB325BCED09D}"/>
              </a:ext>
            </a:extLst>
          </p:cNvPr>
          <p:cNvGrpSpPr/>
          <p:nvPr/>
        </p:nvGrpSpPr>
        <p:grpSpPr>
          <a:xfrm>
            <a:off x="13673562" y="551567"/>
            <a:ext cx="3390476" cy="2542857"/>
            <a:chOff x="13673562" y="215900"/>
            <a:chExt cx="3390476" cy="2542857"/>
          </a:xfrm>
        </p:grpSpPr>
        <p:pic>
          <p:nvPicPr>
            <p:cNvPr id="14" name="Picture 13">
              <a:extLst>
                <a:ext uri="{FF2B5EF4-FFF2-40B4-BE49-F238E27FC236}">
                  <a16:creationId xmlns:a16="http://schemas.microsoft.com/office/drawing/2014/main" id="{85966FD0-6E65-4954-91C6-CEDCBEA78874}"/>
                </a:ext>
              </a:extLst>
            </p:cNvPr>
            <p:cNvPicPr>
              <a:picLocks noChangeAspect="1"/>
            </p:cNvPicPr>
            <p:nvPr/>
          </p:nvPicPr>
          <p:blipFill>
            <a:blip r:embed="rId2"/>
            <a:stretch>
              <a:fillRect/>
            </a:stretch>
          </p:blipFill>
          <p:spPr>
            <a:xfrm>
              <a:off x="13673562" y="215900"/>
              <a:ext cx="3390476" cy="2542857"/>
            </a:xfrm>
            <a:prstGeom prst="rect">
              <a:avLst/>
            </a:prstGeom>
          </p:spPr>
        </p:pic>
        <p:sp>
          <p:nvSpPr>
            <p:cNvPr id="15" name="TextBox 14">
              <a:extLst>
                <a:ext uri="{FF2B5EF4-FFF2-40B4-BE49-F238E27FC236}">
                  <a16:creationId xmlns:a16="http://schemas.microsoft.com/office/drawing/2014/main" id="{93BF95B4-8D81-4D70-8C24-17C2EB864DA6}"/>
                </a:ext>
              </a:extLst>
            </p:cNvPr>
            <p:cNvSpPr txBox="1"/>
            <p:nvPr/>
          </p:nvSpPr>
          <p:spPr>
            <a:xfrm>
              <a:off x="13694781" y="610165"/>
              <a:ext cx="3348038" cy="1754326"/>
            </a:xfrm>
            <a:prstGeom prst="rect">
              <a:avLst/>
            </a:prstGeom>
            <a:noFill/>
          </p:spPr>
          <p:txBody>
            <a:bodyPr wrap="square" rtlCol="0" anchor="ctr">
              <a:spAutoFit/>
            </a:bodyPr>
            <a:lstStyle/>
            <a:p>
              <a:pPr algn="ctr"/>
              <a:r>
                <a:rPr lang="en-CA" sz="5400" dirty="0">
                  <a:solidFill>
                    <a:srgbClr val="791307"/>
                  </a:solidFill>
                </a:rPr>
                <a:t>RFC 3986</a:t>
              </a:r>
            </a:p>
            <a:p>
              <a:pPr algn="ctr"/>
              <a:r>
                <a:rPr lang="en-CA" sz="5400" dirty="0">
                  <a:solidFill>
                    <a:srgbClr val="791307"/>
                  </a:solidFill>
                </a:rPr>
                <a:t>Compliant</a:t>
              </a:r>
              <a:endParaRPr lang="en-US" sz="5400" dirty="0">
                <a:solidFill>
                  <a:srgbClr val="791307"/>
                </a:solidFill>
              </a:endParaRPr>
            </a:p>
          </p:txBody>
        </p:sp>
      </p:grpSp>
      <p:pic>
        <p:nvPicPr>
          <p:cNvPr id="2" name="Picture 1">
            <a:extLst>
              <a:ext uri="{FF2B5EF4-FFF2-40B4-BE49-F238E27FC236}">
                <a16:creationId xmlns:a16="http://schemas.microsoft.com/office/drawing/2014/main" id="{75A9C034-CC27-4D53-86A7-3B49D9E6E05F}"/>
              </a:ext>
            </a:extLst>
          </p:cNvPr>
          <p:cNvPicPr>
            <a:picLocks noChangeAspect="1"/>
          </p:cNvPicPr>
          <p:nvPr/>
        </p:nvPicPr>
        <p:blipFill>
          <a:blip r:embed="rId3"/>
          <a:stretch>
            <a:fillRect/>
          </a:stretch>
        </p:blipFill>
        <p:spPr>
          <a:xfrm>
            <a:off x="1137920" y="0"/>
            <a:ext cx="15008426" cy="9720263"/>
          </a:xfrm>
          <a:prstGeom prst="rect">
            <a:avLst/>
          </a:prstGeom>
        </p:spPr>
      </p:pic>
    </p:spTree>
    <p:extLst>
      <p:ext uri="{BB962C8B-B14F-4D97-AF65-F5344CB8AC3E}">
        <p14:creationId xmlns:p14="http://schemas.microsoft.com/office/powerpoint/2010/main" val="130359951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CE01975-469D-4777-B76B-F40F91FCBC7E}"/>
              </a:ext>
            </a:extLst>
          </p:cNvPr>
          <p:cNvSpPr>
            <a:spLocks noGrp="1"/>
          </p:cNvSpPr>
          <p:nvPr>
            <p:ph type="title"/>
          </p:nvPr>
        </p:nvSpPr>
        <p:spPr/>
        <p:txBody>
          <a:bodyPr/>
          <a:lstStyle/>
          <a:p>
            <a:r>
              <a:rPr lang="en-CA" dirty="0">
                <a:solidFill>
                  <a:srgbClr val="1D326D"/>
                </a:solidFill>
              </a:rPr>
              <a:t>Lower-Level </a:t>
            </a:r>
            <a:r>
              <a:rPr lang="en-CA" cap="none" dirty="0">
                <a:solidFill>
                  <a:srgbClr val="1D326D"/>
                </a:solidFill>
                <a:latin typeface="Consolas" panose="020B0609020204030204" pitchFamily="49" charset="0"/>
              </a:rPr>
              <a:t>did-</a:t>
            </a:r>
            <a:r>
              <a:rPr lang="en-CA" cap="none" dirty="0" err="1">
                <a:solidFill>
                  <a:srgbClr val="1D326D"/>
                </a:solidFill>
                <a:latin typeface="Consolas" panose="020B0609020204030204" pitchFamily="49" charset="0"/>
              </a:rPr>
              <a:t>uri</a:t>
            </a:r>
            <a:r>
              <a:rPr lang="en-CA" dirty="0">
                <a:solidFill>
                  <a:srgbClr val="1D326D"/>
                </a:solidFill>
              </a:rPr>
              <a:t> Use Cases: E</a:t>
            </a:r>
            <a:endParaRPr lang="en-US" dirty="0"/>
          </a:p>
        </p:txBody>
      </p:sp>
      <p:sp>
        <p:nvSpPr>
          <p:cNvPr id="3" name="Date Placeholder 2">
            <a:extLst>
              <a:ext uri="{FF2B5EF4-FFF2-40B4-BE49-F238E27FC236}">
                <a16:creationId xmlns:a16="http://schemas.microsoft.com/office/drawing/2014/main" id="{5BCF49CD-02FC-427B-AA56-84AD0C0120E0}"/>
              </a:ext>
            </a:extLst>
          </p:cNvPr>
          <p:cNvSpPr>
            <a:spLocks noGrp="1"/>
          </p:cNvSpPr>
          <p:nvPr>
            <p:ph type="dt" sz="half" idx="10"/>
          </p:nvPr>
        </p:nvSpPr>
        <p:spPr/>
        <p:txBody>
          <a:bodyPr/>
          <a:lstStyle/>
          <a:p>
            <a:fld id="{45541DEA-751D-4BB8-AF5D-54E45A3AD11E}" type="datetime1">
              <a:rPr lang="en-CA" smtClean="0"/>
              <a:t>2019-03-30</a:t>
            </a:fld>
            <a:endParaRPr lang="en-CA" dirty="0"/>
          </a:p>
        </p:txBody>
      </p:sp>
      <p:sp>
        <p:nvSpPr>
          <p:cNvPr id="4" name="Footer Placeholder 3">
            <a:extLst>
              <a:ext uri="{FF2B5EF4-FFF2-40B4-BE49-F238E27FC236}">
                <a16:creationId xmlns:a16="http://schemas.microsoft.com/office/drawing/2014/main" id="{254BC70F-D643-4D0C-B9BA-E012984790D5}"/>
              </a:ext>
            </a:extLst>
          </p:cNvPr>
          <p:cNvSpPr>
            <a:spLocks noGrp="1"/>
          </p:cNvSpPr>
          <p:nvPr>
            <p:ph type="ftr" sz="quarter" idx="11"/>
          </p:nvPr>
        </p:nvSpPr>
        <p:spPr/>
        <p:txBody>
          <a:bodyPr/>
          <a:lstStyle/>
          <a:p>
            <a:r>
              <a:rPr lang="en-US" dirty="0"/>
              <a:t>Hyperonomy Universal Decentralized Identifier URI Specification (did-</a:t>
            </a:r>
            <a:r>
              <a:rPr lang="en-US" dirty="0" err="1"/>
              <a:t>uri</a:t>
            </a:r>
            <a:r>
              <a:rPr lang="en-US" dirty="0"/>
              <a:t>-spec)</a:t>
            </a:r>
            <a:endParaRPr lang="en-CA" dirty="0"/>
          </a:p>
        </p:txBody>
      </p:sp>
      <p:pic>
        <p:nvPicPr>
          <p:cNvPr id="8" name="Picture 7">
            <a:extLst>
              <a:ext uri="{FF2B5EF4-FFF2-40B4-BE49-F238E27FC236}">
                <a16:creationId xmlns:a16="http://schemas.microsoft.com/office/drawing/2014/main" id="{CE1BEEF8-2DF7-48A4-B652-F66A3DC91B01}"/>
              </a:ext>
            </a:extLst>
          </p:cNvPr>
          <p:cNvPicPr>
            <a:picLocks noChangeAspect="1"/>
          </p:cNvPicPr>
          <p:nvPr/>
        </p:nvPicPr>
        <p:blipFill>
          <a:blip r:embed="rId2"/>
          <a:stretch>
            <a:fillRect/>
          </a:stretch>
        </p:blipFill>
        <p:spPr>
          <a:xfrm>
            <a:off x="0" y="2036889"/>
            <a:ext cx="17264485" cy="4408155"/>
          </a:xfrm>
          <a:prstGeom prst="rect">
            <a:avLst/>
          </a:prstGeom>
        </p:spPr>
      </p:pic>
      <p:grpSp>
        <p:nvGrpSpPr>
          <p:cNvPr id="11" name="Group 10">
            <a:extLst>
              <a:ext uri="{FF2B5EF4-FFF2-40B4-BE49-F238E27FC236}">
                <a16:creationId xmlns:a16="http://schemas.microsoft.com/office/drawing/2014/main" id="{A638860C-5483-409F-A2D1-D65165A545BF}"/>
              </a:ext>
            </a:extLst>
          </p:cNvPr>
          <p:cNvGrpSpPr/>
          <p:nvPr/>
        </p:nvGrpSpPr>
        <p:grpSpPr>
          <a:xfrm>
            <a:off x="13673562" y="551567"/>
            <a:ext cx="3390476" cy="2542857"/>
            <a:chOff x="13673562" y="215900"/>
            <a:chExt cx="3390476" cy="2542857"/>
          </a:xfrm>
        </p:grpSpPr>
        <p:pic>
          <p:nvPicPr>
            <p:cNvPr id="12" name="Picture 11">
              <a:extLst>
                <a:ext uri="{FF2B5EF4-FFF2-40B4-BE49-F238E27FC236}">
                  <a16:creationId xmlns:a16="http://schemas.microsoft.com/office/drawing/2014/main" id="{C064C7A0-2EA6-46E4-943E-0630B769E93A}"/>
                </a:ext>
              </a:extLst>
            </p:cNvPr>
            <p:cNvPicPr>
              <a:picLocks noChangeAspect="1"/>
            </p:cNvPicPr>
            <p:nvPr/>
          </p:nvPicPr>
          <p:blipFill>
            <a:blip r:embed="rId3"/>
            <a:stretch>
              <a:fillRect/>
            </a:stretch>
          </p:blipFill>
          <p:spPr>
            <a:xfrm>
              <a:off x="13673562" y="215900"/>
              <a:ext cx="3390476" cy="2542857"/>
            </a:xfrm>
            <a:prstGeom prst="rect">
              <a:avLst/>
            </a:prstGeom>
          </p:spPr>
        </p:pic>
        <p:sp>
          <p:nvSpPr>
            <p:cNvPr id="13" name="TextBox 12">
              <a:extLst>
                <a:ext uri="{FF2B5EF4-FFF2-40B4-BE49-F238E27FC236}">
                  <a16:creationId xmlns:a16="http://schemas.microsoft.com/office/drawing/2014/main" id="{75E1BAEB-C6FD-4AA6-8806-5A47313E4329}"/>
                </a:ext>
              </a:extLst>
            </p:cNvPr>
            <p:cNvSpPr txBox="1"/>
            <p:nvPr/>
          </p:nvSpPr>
          <p:spPr>
            <a:xfrm>
              <a:off x="13694781" y="610165"/>
              <a:ext cx="3348038" cy="1754326"/>
            </a:xfrm>
            <a:prstGeom prst="rect">
              <a:avLst/>
            </a:prstGeom>
            <a:noFill/>
          </p:spPr>
          <p:txBody>
            <a:bodyPr wrap="square" rtlCol="0" anchor="ctr">
              <a:spAutoFit/>
            </a:bodyPr>
            <a:lstStyle/>
            <a:p>
              <a:pPr algn="ctr"/>
              <a:r>
                <a:rPr lang="en-CA" sz="5400" dirty="0">
                  <a:solidFill>
                    <a:srgbClr val="791307"/>
                  </a:solidFill>
                </a:rPr>
                <a:t>RFC 3986</a:t>
              </a:r>
            </a:p>
            <a:p>
              <a:pPr algn="ctr"/>
              <a:r>
                <a:rPr lang="en-CA" sz="5400" dirty="0">
                  <a:solidFill>
                    <a:srgbClr val="791307"/>
                  </a:solidFill>
                </a:rPr>
                <a:t>Compliant</a:t>
              </a:r>
              <a:endParaRPr lang="en-US" sz="5400" dirty="0">
                <a:solidFill>
                  <a:srgbClr val="791307"/>
                </a:solidFill>
              </a:endParaRPr>
            </a:p>
          </p:txBody>
        </p:sp>
      </p:grpSp>
    </p:spTree>
    <p:extLst>
      <p:ext uri="{BB962C8B-B14F-4D97-AF65-F5344CB8AC3E}">
        <p14:creationId xmlns:p14="http://schemas.microsoft.com/office/powerpoint/2010/main" val="213909255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4AB4183-C80A-4D0D-8B92-01D4C885E22D}"/>
              </a:ext>
            </a:extLst>
          </p:cNvPr>
          <p:cNvSpPr>
            <a:spLocks noGrp="1"/>
          </p:cNvSpPr>
          <p:nvPr>
            <p:ph type="title"/>
          </p:nvPr>
        </p:nvSpPr>
        <p:spPr/>
        <p:txBody>
          <a:bodyPr/>
          <a:lstStyle/>
          <a:p>
            <a:r>
              <a:rPr lang="en-CA" dirty="0">
                <a:solidFill>
                  <a:srgbClr val="1D326D"/>
                </a:solidFill>
              </a:rPr>
              <a:t>Lower-Level </a:t>
            </a:r>
            <a:r>
              <a:rPr lang="en-CA" cap="none" dirty="0">
                <a:solidFill>
                  <a:srgbClr val="1D326D"/>
                </a:solidFill>
                <a:latin typeface="Consolas" panose="020B0609020204030204" pitchFamily="49" charset="0"/>
              </a:rPr>
              <a:t>did-</a:t>
            </a:r>
            <a:r>
              <a:rPr lang="en-CA" cap="none" dirty="0" err="1">
                <a:solidFill>
                  <a:srgbClr val="1D326D"/>
                </a:solidFill>
                <a:latin typeface="Consolas" panose="020B0609020204030204" pitchFamily="49" charset="0"/>
              </a:rPr>
              <a:t>uri</a:t>
            </a:r>
            <a:r>
              <a:rPr lang="en-CA" dirty="0">
                <a:solidFill>
                  <a:srgbClr val="1D326D"/>
                </a:solidFill>
              </a:rPr>
              <a:t> Use Cases: F</a:t>
            </a:r>
            <a:endParaRPr lang="en-US" dirty="0"/>
          </a:p>
        </p:txBody>
      </p:sp>
      <p:sp>
        <p:nvSpPr>
          <p:cNvPr id="3" name="Date Placeholder 2">
            <a:extLst>
              <a:ext uri="{FF2B5EF4-FFF2-40B4-BE49-F238E27FC236}">
                <a16:creationId xmlns:a16="http://schemas.microsoft.com/office/drawing/2014/main" id="{5BCF49CD-02FC-427B-AA56-84AD0C0120E0}"/>
              </a:ext>
            </a:extLst>
          </p:cNvPr>
          <p:cNvSpPr>
            <a:spLocks noGrp="1"/>
          </p:cNvSpPr>
          <p:nvPr>
            <p:ph type="dt" sz="half" idx="10"/>
          </p:nvPr>
        </p:nvSpPr>
        <p:spPr/>
        <p:txBody>
          <a:bodyPr/>
          <a:lstStyle/>
          <a:p>
            <a:fld id="{4C1BA4C4-C7E6-47C3-8669-1251EA25D71D}" type="datetime1">
              <a:rPr lang="en-CA" smtClean="0"/>
              <a:t>2019-03-30</a:t>
            </a:fld>
            <a:endParaRPr lang="en-CA" dirty="0"/>
          </a:p>
        </p:txBody>
      </p:sp>
      <p:sp>
        <p:nvSpPr>
          <p:cNvPr id="4" name="Footer Placeholder 3">
            <a:extLst>
              <a:ext uri="{FF2B5EF4-FFF2-40B4-BE49-F238E27FC236}">
                <a16:creationId xmlns:a16="http://schemas.microsoft.com/office/drawing/2014/main" id="{254BC70F-D643-4D0C-B9BA-E012984790D5}"/>
              </a:ext>
            </a:extLst>
          </p:cNvPr>
          <p:cNvSpPr>
            <a:spLocks noGrp="1"/>
          </p:cNvSpPr>
          <p:nvPr>
            <p:ph type="ftr" sz="quarter" idx="11"/>
          </p:nvPr>
        </p:nvSpPr>
        <p:spPr/>
        <p:txBody>
          <a:bodyPr/>
          <a:lstStyle/>
          <a:p>
            <a:r>
              <a:rPr lang="en-US" dirty="0"/>
              <a:t>Hyperonomy Universal Decentralized Identifier URI Specification (did-</a:t>
            </a:r>
            <a:r>
              <a:rPr lang="en-US" dirty="0" err="1"/>
              <a:t>uri</a:t>
            </a:r>
            <a:r>
              <a:rPr lang="en-US" dirty="0"/>
              <a:t>-spec)</a:t>
            </a:r>
            <a:endParaRPr lang="en-CA" dirty="0"/>
          </a:p>
        </p:txBody>
      </p:sp>
      <p:pic>
        <p:nvPicPr>
          <p:cNvPr id="7" name="Picture 6">
            <a:extLst>
              <a:ext uri="{FF2B5EF4-FFF2-40B4-BE49-F238E27FC236}">
                <a16:creationId xmlns:a16="http://schemas.microsoft.com/office/drawing/2014/main" id="{412A3301-F46A-4660-9682-A5609F0FA6A6}"/>
              </a:ext>
            </a:extLst>
          </p:cNvPr>
          <p:cNvPicPr>
            <a:picLocks noChangeAspect="1"/>
          </p:cNvPicPr>
          <p:nvPr/>
        </p:nvPicPr>
        <p:blipFill>
          <a:blip r:embed="rId2"/>
          <a:stretch>
            <a:fillRect/>
          </a:stretch>
        </p:blipFill>
        <p:spPr>
          <a:xfrm>
            <a:off x="-62" y="2036890"/>
            <a:ext cx="17280000" cy="3015534"/>
          </a:xfrm>
          <a:prstGeom prst="rect">
            <a:avLst/>
          </a:prstGeom>
        </p:spPr>
      </p:pic>
      <p:grpSp>
        <p:nvGrpSpPr>
          <p:cNvPr id="11" name="Group 10">
            <a:extLst>
              <a:ext uri="{FF2B5EF4-FFF2-40B4-BE49-F238E27FC236}">
                <a16:creationId xmlns:a16="http://schemas.microsoft.com/office/drawing/2014/main" id="{1653765F-3C46-4851-A1EB-33CF141F8385}"/>
              </a:ext>
            </a:extLst>
          </p:cNvPr>
          <p:cNvGrpSpPr/>
          <p:nvPr/>
        </p:nvGrpSpPr>
        <p:grpSpPr>
          <a:xfrm>
            <a:off x="13673562" y="551567"/>
            <a:ext cx="3390476" cy="2542857"/>
            <a:chOff x="13673562" y="215900"/>
            <a:chExt cx="3390476" cy="2542857"/>
          </a:xfrm>
        </p:grpSpPr>
        <p:pic>
          <p:nvPicPr>
            <p:cNvPr id="12" name="Picture 11">
              <a:extLst>
                <a:ext uri="{FF2B5EF4-FFF2-40B4-BE49-F238E27FC236}">
                  <a16:creationId xmlns:a16="http://schemas.microsoft.com/office/drawing/2014/main" id="{9D81EF6B-3CBB-4ABA-8D8D-2D54660F191A}"/>
                </a:ext>
              </a:extLst>
            </p:cNvPr>
            <p:cNvPicPr>
              <a:picLocks noChangeAspect="1"/>
            </p:cNvPicPr>
            <p:nvPr/>
          </p:nvPicPr>
          <p:blipFill>
            <a:blip r:embed="rId3"/>
            <a:stretch>
              <a:fillRect/>
            </a:stretch>
          </p:blipFill>
          <p:spPr>
            <a:xfrm>
              <a:off x="13673562" y="215900"/>
              <a:ext cx="3390476" cy="2542857"/>
            </a:xfrm>
            <a:prstGeom prst="rect">
              <a:avLst/>
            </a:prstGeom>
          </p:spPr>
        </p:pic>
        <p:sp>
          <p:nvSpPr>
            <p:cNvPr id="13" name="TextBox 12">
              <a:extLst>
                <a:ext uri="{FF2B5EF4-FFF2-40B4-BE49-F238E27FC236}">
                  <a16:creationId xmlns:a16="http://schemas.microsoft.com/office/drawing/2014/main" id="{5CC5DCD9-30A5-4EFE-870D-408A20BECAF1}"/>
                </a:ext>
              </a:extLst>
            </p:cNvPr>
            <p:cNvSpPr txBox="1"/>
            <p:nvPr/>
          </p:nvSpPr>
          <p:spPr>
            <a:xfrm>
              <a:off x="13694781" y="610165"/>
              <a:ext cx="3348038" cy="1754326"/>
            </a:xfrm>
            <a:prstGeom prst="rect">
              <a:avLst/>
            </a:prstGeom>
            <a:noFill/>
          </p:spPr>
          <p:txBody>
            <a:bodyPr wrap="square" rtlCol="0" anchor="ctr">
              <a:spAutoFit/>
            </a:bodyPr>
            <a:lstStyle/>
            <a:p>
              <a:pPr algn="ctr"/>
              <a:r>
                <a:rPr lang="en-CA" sz="5400" dirty="0">
                  <a:solidFill>
                    <a:srgbClr val="791307"/>
                  </a:solidFill>
                </a:rPr>
                <a:t>RFC 3986</a:t>
              </a:r>
            </a:p>
            <a:p>
              <a:pPr algn="ctr"/>
              <a:r>
                <a:rPr lang="en-CA" sz="5400" dirty="0">
                  <a:solidFill>
                    <a:srgbClr val="791307"/>
                  </a:solidFill>
                </a:rPr>
                <a:t>Compliant</a:t>
              </a:r>
              <a:endParaRPr lang="en-US" sz="5400" dirty="0">
                <a:solidFill>
                  <a:srgbClr val="791307"/>
                </a:solidFill>
              </a:endParaRPr>
            </a:p>
          </p:txBody>
        </p:sp>
      </p:grpSp>
    </p:spTree>
    <p:extLst>
      <p:ext uri="{BB962C8B-B14F-4D97-AF65-F5344CB8AC3E}">
        <p14:creationId xmlns:p14="http://schemas.microsoft.com/office/powerpoint/2010/main" val="97098568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A975E53-C813-4258-97E2-D4A58279D81E}"/>
              </a:ext>
            </a:extLst>
          </p:cNvPr>
          <p:cNvSpPr>
            <a:spLocks noGrp="1"/>
          </p:cNvSpPr>
          <p:nvPr>
            <p:ph type="title"/>
          </p:nvPr>
        </p:nvSpPr>
        <p:spPr/>
        <p:txBody>
          <a:bodyPr/>
          <a:lstStyle/>
          <a:p>
            <a:r>
              <a:rPr lang="en-CA" dirty="0">
                <a:solidFill>
                  <a:srgbClr val="1D326D"/>
                </a:solidFill>
              </a:rPr>
              <a:t>Lower-Level </a:t>
            </a:r>
            <a:r>
              <a:rPr lang="en-CA" cap="none" dirty="0">
                <a:solidFill>
                  <a:srgbClr val="1D326D"/>
                </a:solidFill>
                <a:latin typeface="Consolas" panose="020B0609020204030204" pitchFamily="49" charset="0"/>
              </a:rPr>
              <a:t>did-</a:t>
            </a:r>
            <a:r>
              <a:rPr lang="en-CA" cap="none" dirty="0" err="1">
                <a:solidFill>
                  <a:srgbClr val="1D326D"/>
                </a:solidFill>
                <a:latin typeface="Consolas" panose="020B0609020204030204" pitchFamily="49" charset="0"/>
              </a:rPr>
              <a:t>uri</a:t>
            </a:r>
            <a:r>
              <a:rPr lang="en-CA" dirty="0">
                <a:solidFill>
                  <a:srgbClr val="1D326D"/>
                </a:solidFill>
              </a:rPr>
              <a:t> Use Cases: G</a:t>
            </a:r>
            <a:endParaRPr lang="en-US" dirty="0"/>
          </a:p>
        </p:txBody>
      </p:sp>
      <p:sp>
        <p:nvSpPr>
          <p:cNvPr id="3" name="Date Placeholder 2">
            <a:extLst>
              <a:ext uri="{FF2B5EF4-FFF2-40B4-BE49-F238E27FC236}">
                <a16:creationId xmlns:a16="http://schemas.microsoft.com/office/drawing/2014/main" id="{5BCF49CD-02FC-427B-AA56-84AD0C0120E0}"/>
              </a:ext>
            </a:extLst>
          </p:cNvPr>
          <p:cNvSpPr>
            <a:spLocks noGrp="1"/>
          </p:cNvSpPr>
          <p:nvPr>
            <p:ph type="dt" sz="half" idx="10"/>
          </p:nvPr>
        </p:nvSpPr>
        <p:spPr/>
        <p:txBody>
          <a:bodyPr/>
          <a:lstStyle/>
          <a:p>
            <a:fld id="{0931A9CC-AA68-41CD-BD48-60B56DE42684}" type="datetime1">
              <a:rPr lang="en-CA" smtClean="0"/>
              <a:t>2019-03-30</a:t>
            </a:fld>
            <a:endParaRPr lang="en-CA" dirty="0"/>
          </a:p>
        </p:txBody>
      </p:sp>
      <p:sp>
        <p:nvSpPr>
          <p:cNvPr id="4" name="Footer Placeholder 3">
            <a:extLst>
              <a:ext uri="{FF2B5EF4-FFF2-40B4-BE49-F238E27FC236}">
                <a16:creationId xmlns:a16="http://schemas.microsoft.com/office/drawing/2014/main" id="{254BC70F-D643-4D0C-B9BA-E012984790D5}"/>
              </a:ext>
            </a:extLst>
          </p:cNvPr>
          <p:cNvSpPr>
            <a:spLocks noGrp="1"/>
          </p:cNvSpPr>
          <p:nvPr>
            <p:ph type="ftr" sz="quarter" idx="11"/>
          </p:nvPr>
        </p:nvSpPr>
        <p:spPr/>
        <p:txBody>
          <a:bodyPr/>
          <a:lstStyle/>
          <a:p>
            <a:r>
              <a:rPr lang="en-US" dirty="0"/>
              <a:t>Hyperonomy Universal Decentralized Identifier URI Specification (did-</a:t>
            </a:r>
            <a:r>
              <a:rPr lang="en-US" dirty="0" err="1"/>
              <a:t>uri</a:t>
            </a:r>
            <a:r>
              <a:rPr lang="en-US" dirty="0"/>
              <a:t>-spec)</a:t>
            </a:r>
            <a:endParaRPr lang="en-CA" dirty="0"/>
          </a:p>
        </p:txBody>
      </p:sp>
      <p:pic>
        <p:nvPicPr>
          <p:cNvPr id="6" name="Picture 5">
            <a:extLst>
              <a:ext uri="{FF2B5EF4-FFF2-40B4-BE49-F238E27FC236}">
                <a16:creationId xmlns:a16="http://schemas.microsoft.com/office/drawing/2014/main" id="{89ACFA24-0CA8-4153-86BE-1D126808DF34}"/>
              </a:ext>
            </a:extLst>
          </p:cNvPr>
          <p:cNvPicPr>
            <a:picLocks noChangeAspect="1"/>
          </p:cNvPicPr>
          <p:nvPr/>
        </p:nvPicPr>
        <p:blipFill>
          <a:blip r:embed="rId2"/>
          <a:stretch>
            <a:fillRect/>
          </a:stretch>
        </p:blipFill>
        <p:spPr>
          <a:xfrm>
            <a:off x="-62" y="2036890"/>
            <a:ext cx="17280000" cy="3864981"/>
          </a:xfrm>
          <a:prstGeom prst="rect">
            <a:avLst/>
          </a:prstGeom>
        </p:spPr>
      </p:pic>
      <p:grpSp>
        <p:nvGrpSpPr>
          <p:cNvPr id="10" name="Group 9">
            <a:extLst>
              <a:ext uri="{FF2B5EF4-FFF2-40B4-BE49-F238E27FC236}">
                <a16:creationId xmlns:a16="http://schemas.microsoft.com/office/drawing/2014/main" id="{FF4A5028-11B5-4E86-8AFC-1C30F983E6B8}"/>
              </a:ext>
            </a:extLst>
          </p:cNvPr>
          <p:cNvGrpSpPr/>
          <p:nvPr/>
        </p:nvGrpSpPr>
        <p:grpSpPr>
          <a:xfrm>
            <a:off x="13673562" y="551567"/>
            <a:ext cx="3390476" cy="2542857"/>
            <a:chOff x="13673562" y="215900"/>
            <a:chExt cx="3390476" cy="2542857"/>
          </a:xfrm>
        </p:grpSpPr>
        <p:pic>
          <p:nvPicPr>
            <p:cNvPr id="11" name="Picture 10">
              <a:extLst>
                <a:ext uri="{FF2B5EF4-FFF2-40B4-BE49-F238E27FC236}">
                  <a16:creationId xmlns:a16="http://schemas.microsoft.com/office/drawing/2014/main" id="{5099ACC9-615A-41BB-A72F-4BFC6143E2B8}"/>
                </a:ext>
              </a:extLst>
            </p:cNvPr>
            <p:cNvPicPr>
              <a:picLocks noChangeAspect="1"/>
            </p:cNvPicPr>
            <p:nvPr/>
          </p:nvPicPr>
          <p:blipFill>
            <a:blip r:embed="rId3"/>
            <a:stretch>
              <a:fillRect/>
            </a:stretch>
          </p:blipFill>
          <p:spPr>
            <a:xfrm>
              <a:off x="13673562" y="215900"/>
              <a:ext cx="3390476" cy="2542857"/>
            </a:xfrm>
            <a:prstGeom prst="rect">
              <a:avLst/>
            </a:prstGeom>
          </p:spPr>
        </p:pic>
        <p:sp>
          <p:nvSpPr>
            <p:cNvPr id="12" name="TextBox 11">
              <a:extLst>
                <a:ext uri="{FF2B5EF4-FFF2-40B4-BE49-F238E27FC236}">
                  <a16:creationId xmlns:a16="http://schemas.microsoft.com/office/drawing/2014/main" id="{07312102-12B4-4F07-89D2-BB8EEB1EB8F5}"/>
                </a:ext>
              </a:extLst>
            </p:cNvPr>
            <p:cNvSpPr txBox="1"/>
            <p:nvPr/>
          </p:nvSpPr>
          <p:spPr>
            <a:xfrm>
              <a:off x="13694781" y="610165"/>
              <a:ext cx="3348038" cy="1754326"/>
            </a:xfrm>
            <a:prstGeom prst="rect">
              <a:avLst/>
            </a:prstGeom>
            <a:noFill/>
          </p:spPr>
          <p:txBody>
            <a:bodyPr wrap="square" rtlCol="0" anchor="ctr">
              <a:spAutoFit/>
            </a:bodyPr>
            <a:lstStyle/>
            <a:p>
              <a:pPr algn="ctr"/>
              <a:r>
                <a:rPr lang="en-CA" sz="5400" dirty="0">
                  <a:solidFill>
                    <a:srgbClr val="791307"/>
                  </a:solidFill>
                </a:rPr>
                <a:t>RFC 3986</a:t>
              </a:r>
            </a:p>
            <a:p>
              <a:pPr algn="ctr"/>
              <a:r>
                <a:rPr lang="en-CA" sz="5400" dirty="0">
                  <a:solidFill>
                    <a:srgbClr val="791307"/>
                  </a:solidFill>
                </a:rPr>
                <a:t>Compliant</a:t>
              </a:r>
              <a:endParaRPr lang="en-US" sz="5400" dirty="0">
                <a:solidFill>
                  <a:srgbClr val="791307"/>
                </a:solidFill>
              </a:endParaRPr>
            </a:p>
          </p:txBody>
        </p:sp>
      </p:grpSp>
    </p:spTree>
    <p:extLst>
      <p:ext uri="{BB962C8B-B14F-4D97-AF65-F5344CB8AC3E}">
        <p14:creationId xmlns:p14="http://schemas.microsoft.com/office/powerpoint/2010/main" val="23795136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6F76457-6AF4-4B91-8BB8-456A063E5BF7}"/>
              </a:ext>
            </a:extLst>
          </p:cNvPr>
          <p:cNvSpPr>
            <a:spLocks noGrp="1"/>
          </p:cNvSpPr>
          <p:nvPr>
            <p:ph type="title"/>
          </p:nvPr>
        </p:nvSpPr>
        <p:spPr/>
        <p:txBody>
          <a:bodyPr/>
          <a:lstStyle/>
          <a:p>
            <a:r>
              <a:rPr lang="en-CA" dirty="0">
                <a:solidFill>
                  <a:srgbClr val="1D326D"/>
                </a:solidFill>
              </a:rPr>
              <a:t>Lower-Level </a:t>
            </a:r>
            <a:r>
              <a:rPr lang="en-CA" cap="none" dirty="0">
                <a:solidFill>
                  <a:srgbClr val="1D326D"/>
                </a:solidFill>
                <a:latin typeface="Consolas" panose="020B0609020204030204" pitchFamily="49" charset="0"/>
              </a:rPr>
              <a:t>did-</a:t>
            </a:r>
            <a:r>
              <a:rPr lang="en-CA" cap="none" dirty="0" err="1">
                <a:solidFill>
                  <a:srgbClr val="1D326D"/>
                </a:solidFill>
                <a:latin typeface="Consolas" panose="020B0609020204030204" pitchFamily="49" charset="0"/>
              </a:rPr>
              <a:t>uri</a:t>
            </a:r>
            <a:r>
              <a:rPr lang="en-CA" dirty="0">
                <a:solidFill>
                  <a:srgbClr val="1D326D"/>
                </a:solidFill>
              </a:rPr>
              <a:t> Use Cases: H</a:t>
            </a:r>
            <a:endParaRPr lang="en-US" dirty="0"/>
          </a:p>
        </p:txBody>
      </p:sp>
      <p:sp>
        <p:nvSpPr>
          <p:cNvPr id="3" name="Date Placeholder 2">
            <a:extLst>
              <a:ext uri="{FF2B5EF4-FFF2-40B4-BE49-F238E27FC236}">
                <a16:creationId xmlns:a16="http://schemas.microsoft.com/office/drawing/2014/main" id="{5BCF49CD-02FC-427B-AA56-84AD0C0120E0}"/>
              </a:ext>
            </a:extLst>
          </p:cNvPr>
          <p:cNvSpPr>
            <a:spLocks noGrp="1"/>
          </p:cNvSpPr>
          <p:nvPr>
            <p:ph type="dt" sz="half" idx="10"/>
          </p:nvPr>
        </p:nvSpPr>
        <p:spPr/>
        <p:txBody>
          <a:bodyPr/>
          <a:lstStyle/>
          <a:p>
            <a:fld id="{BDD09874-2188-4BEE-9F23-00F0E5A1E77A}" type="datetime1">
              <a:rPr lang="en-CA" smtClean="0"/>
              <a:t>2019-03-30</a:t>
            </a:fld>
            <a:endParaRPr lang="en-CA" dirty="0"/>
          </a:p>
        </p:txBody>
      </p:sp>
      <p:sp>
        <p:nvSpPr>
          <p:cNvPr id="4" name="Footer Placeholder 3">
            <a:extLst>
              <a:ext uri="{FF2B5EF4-FFF2-40B4-BE49-F238E27FC236}">
                <a16:creationId xmlns:a16="http://schemas.microsoft.com/office/drawing/2014/main" id="{254BC70F-D643-4D0C-B9BA-E012984790D5}"/>
              </a:ext>
            </a:extLst>
          </p:cNvPr>
          <p:cNvSpPr>
            <a:spLocks noGrp="1"/>
          </p:cNvSpPr>
          <p:nvPr>
            <p:ph type="ftr" sz="quarter" idx="11"/>
          </p:nvPr>
        </p:nvSpPr>
        <p:spPr/>
        <p:txBody>
          <a:bodyPr/>
          <a:lstStyle/>
          <a:p>
            <a:r>
              <a:rPr lang="en-US" dirty="0"/>
              <a:t>Hyperonomy Universal Decentralized Identifier URI Specification (did-</a:t>
            </a:r>
            <a:r>
              <a:rPr lang="en-US" dirty="0" err="1"/>
              <a:t>uri</a:t>
            </a:r>
            <a:r>
              <a:rPr lang="en-US" dirty="0"/>
              <a:t>-spec)</a:t>
            </a:r>
            <a:endParaRPr lang="en-CA" dirty="0"/>
          </a:p>
        </p:txBody>
      </p:sp>
      <p:grpSp>
        <p:nvGrpSpPr>
          <p:cNvPr id="7" name="Group 6">
            <a:extLst>
              <a:ext uri="{FF2B5EF4-FFF2-40B4-BE49-F238E27FC236}">
                <a16:creationId xmlns:a16="http://schemas.microsoft.com/office/drawing/2014/main" id="{5D81D053-3F50-4EB6-8C08-3C5344568493}"/>
              </a:ext>
            </a:extLst>
          </p:cNvPr>
          <p:cNvGrpSpPr/>
          <p:nvPr/>
        </p:nvGrpSpPr>
        <p:grpSpPr>
          <a:xfrm>
            <a:off x="13673562" y="6961506"/>
            <a:ext cx="3390476" cy="2542857"/>
            <a:chOff x="13673562" y="215900"/>
            <a:chExt cx="3390476" cy="2542857"/>
          </a:xfrm>
        </p:grpSpPr>
        <p:pic>
          <p:nvPicPr>
            <p:cNvPr id="8" name="Picture 7">
              <a:extLst>
                <a:ext uri="{FF2B5EF4-FFF2-40B4-BE49-F238E27FC236}">
                  <a16:creationId xmlns:a16="http://schemas.microsoft.com/office/drawing/2014/main" id="{B7EA2C99-AD49-44EA-93AE-6088B01946AB}"/>
                </a:ext>
              </a:extLst>
            </p:cNvPr>
            <p:cNvPicPr>
              <a:picLocks noChangeAspect="1"/>
            </p:cNvPicPr>
            <p:nvPr/>
          </p:nvPicPr>
          <p:blipFill>
            <a:blip r:embed="rId2"/>
            <a:stretch>
              <a:fillRect/>
            </a:stretch>
          </p:blipFill>
          <p:spPr>
            <a:xfrm>
              <a:off x="13673562" y="215900"/>
              <a:ext cx="3390476" cy="2542857"/>
            </a:xfrm>
            <a:prstGeom prst="rect">
              <a:avLst/>
            </a:prstGeom>
          </p:spPr>
        </p:pic>
        <p:sp>
          <p:nvSpPr>
            <p:cNvPr id="9" name="TextBox 8">
              <a:extLst>
                <a:ext uri="{FF2B5EF4-FFF2-40B4-BE49-F238E27FC236}">
                  <a16:creationId xmlns:a16="http://schemas.microsoft.com/office/drawing/2014/main" id="{30C3AC4F-B84A-47AF-8329-1004CE768A17}"/>
                </a:ext>
              </a:extLst>
            </p:cNvPr>
            <p:cNvSpPr txBox="1"/>
            <p:nvPr/>
          </p:nvSpPr>
          <p:spPr>
            <a:xfrm>
              <a:off x="13694781" y="610165"/>
              <a:ext cx="3348038" cy="1754326"/>
            </a:xfrm>
            <a:prstGeom prst="rect">
              <a:avLst/>
            </a:prstGeom>
            <a:noFill/>
          </p:spPr>
          <p:txBody>
            <a:bodyPr wrap="square" rtlCol="0" anchor="ctr">
              <a:spAutoFit/>
            </a:bodyPr>
            <a:lstStyle/>
            <a:p>
              <a:pPr algn="ctr"/>
              <a:r>
                <a:rPr lang="en-CA" sz="5400" dirty="0">
                  <a:solidFill>
                    <a:srgbClr val="791307"/>
                  </a:solidFill>
                </a:rPr>
                <a:t>RFC 3986</a:t>
              </a:r>
            </a:p>
            <a:p>
              <a:pPr algn="ctr"/>
              <a:r>
                <a:rPr lang="en-CA" sz="5400" dirty="0">
                  <a:solidFill>
                    <a:srgbClr val="791307"/>
                  </a:solidFill>
                </a:rPr>
                <a:t>Compliant</a:t>
              </a:r>
              <a:endParaRPr lang="en-US" sz="5400" dirty="0">
                <a:solidFill>
                  <a:srgbClr val="791307"/>
                </a:solidFill>
              </a:endParaRPr>
            </a:p>
          </p:txBody>
        </p:sp>
      </p:grpSp>
      <p:pic>
        <p:nvPicPr>
          <p:cNvPr id="10" name="Picture 9">
            <a:extLst>
              <a:ext uri="{FF2B5EF4-FFF2-40B4-BE49-F238E27FC236}">
                <a16:creationId xmlns:a16="http://schemas.microsoft.com/office/drawing/2014/main" id="{8627DA62-3DD5-4F15-95DB-BC73E5D90C09}"/>
              </a:ext>
            </a:extLst>
          </p:cNvPr>
          <p:cNvPicPr>
            <a:picLocks noChangeAspect="1"/>
          </p:cNvPicPr>
          <p:nvPr/>
        </p:nvPicPr>
        <p:blipFill>
          <a:blip r:embed="rId3"/>
          <a:stretch>
            <a:fillRect/>
          </a:stretch>
        </p:blipFill>
        <p:spPr>
          <a:xfrm>
            <a:off x="0" y="2036889"/>
            <a:ext cx="17279938" cy="5139133"/>
          </a:xfrm>
          <a:prstGeom prst="rect">
            <a:avLst/>
          </a:prstGeom>
        </p:spPr>
      </p:pic>
    </p:spTree>
    <p:extLst>
      <p:ext uri="{BB962C8B-B14F-4D97-AF65-F5344CB8AC3E}">
        <p14:creationId xmlns:p14="http://schemas.microsoft.com/office/powerpoint/2010/main" val="402975131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F41DAD5-56A5-4247-87B7-FF6026D7AFD0}"/>
              </a:ext>
            </a:extLst>
          </p:cNvPr>
          <p:cNvPicPr>
            <a:picLocks noChangeAspect="1"/>
          </p:cNvPicPr>
          <p:nvPr/>
        </p:nvPicPr>
        <p:blipFill>
          <a:blip r:embed="rId2"/>
          <a:stretch>
            <a:fillRect/>
          </a:stretch>
        </p:blipFill>
        <p:spPr>
          <a:xfrm>
            <a:off x="-1" y="1967360"/>
            <a:ext cx="17331235" cy="3450459"/>
          </a:xfrm>
          <a:prstGeom prst="rect">
            <a:avLst/>
          </a:prstGeom>
        </p:spPr>
      </p:pic>
      <p:sp>
        <p:nvSpPr>
          <p:cNvPr id="5" name="Title 4">
            <a:extLst>
              <a:ext uri="{FF2B5EF4-FFF2-40B4-BE49-F238E27FC236}">
                <a16:creationId xmlns:a16="http://schemas.microsoft.com/office/drawing/2014/main" id="{12E9AD5C-C34D-4C12-9745-045621599C2B}"/>
              </a:ext>
            </a:extLst>
          </p:cNvPr>
          <p:cNvSpPr>
            <a:spLocks noGrp="1"/>
          </p:cNvSpPr>
          <p:nvPr>
            <p:ph type="title"/>
          </p:nvPr>
        </p:nvSpPr>
        <p:spPr/>
        <p:txBody>
          <a:bodyPr/>
          <a:lstStyle/>
          <a:p>
            <a:r>
              <a:rPr lang="en-CA" dirty="0">
                <a:solidFill>
                  <a:srgbClr val="1D326D"/>
                </a:solidFill>
              </a:rPr>
              <a:t>Lower-Level </a:t>
            </a:r>
            <a:r>
              <a:rPr lang="en-CA" cap="none" dirty="0">
                <a:solidFill>
                  <a:srgbClr val="1D326D"/>
                </a:solidFill>
                <a:latin typeface="Consolas" panose="020B0609020204030204" pitchFamily="49" charset="0"/>
              </a:rPr>
              <a:t>did-</a:t>
            </a:r>
            <a:r>
              <a:rPr lang="en-CA" cap="none" dirty="0" err="1">
                <a:solidFill>
                  <a:srgbClr val="1D326D"/>
                </a:solidFill>
                <a:latin typeface="Consolas" panose="020B0609020204030204" pitchFamily="49" charset="0"/>
              </a:rPr>
              <a:t>uri</a:t>
            </a:r>
            <a:r>
              <a:rPr lang="en-CA" dirty="0">
                <a:solidFill>
                  <a:srgbClr val="1D326D"/>
                </a:solidFill>
              </a:rPr>
              <a:t> Use Cases: I</a:t>
            </a:r>
            <a:endParaRPr lang="en-US" dirty="0"/>
          </a:p>
        </p:txBody>
      </p:sp>
      <p:sp>
        <p:nvSpPr>
          <p:cNvPr id="3" name="Date Placeholder 2">
            <a:extLst>
              <a:ext uri="{FF2B5EF4-FFF2-40B4-BE49-F238E27FC236}">
                <a16:creationId xmlns:a16="http://schemas.microsoft.com/office/drawing/2014/main" id="{5BCF49CD-02FC-427B-AA56-84AD0C0120E0}"/>
              </a:ext>
            </a:extLst>
          </p:cNvPr>
          <p:cNvSpPr>
            <a:spLocks noGrp="1"/>
          </p:cNvSpPr>
          <p:nvPr>
            <p:ph type="dt" sz="half" idx="10"/>
          </p:nvPr>
        </p:nvSpPr>
        <p:spPr/>
        <p:txBody>
          <a:bodyPr/>
          <a:lstStyle/>
          <a:p>
            <a:fld id="{81DEA5B8-3222-4DB1-B742-9324266986F7}" type="datetime1">
              <a:rPr lang="en-CA" smtClean="0"/>
              <a:t>2019-03-30</a:t>
            </a:fld>
            <a:endParaRPr lang="en-CA" dirty="0"/>
          </a:p>
        </p:txBody>
      </p:sp>
      <p:sp>
        <p:nvSpPr>
          <p:cNvPr id="4" name="Footer Placeholder 3">
            <a:extLst>
              <a:ext uri="{FF2B5EF4-FFF2-40B4-BE49-F238E27FC236}">
                <a16:creationId xmlns:a16="http://schemas.microsoft.com/office/drawing/2014/main" id="{254BC70F-D643-4D0C-B9BA-E012984790D5}"/>
              </a:ext>
            </a:extLst>
          </p:cNvPr>
          <p:cNvSpPr>
            <a:spLocks noGrp="1"/>
          </p:cNvSpPr>
          <p:nvPr>
            <p:ph type="ftr" sz="quarter" idx="11"/>
          </p:nvPr>
        </p:nvSpPr>
        <p:spPr/>
        <p:txBody>
          <a:bodyPr/>
          <a:lstStyle/>
          <a:p>
            <a:r>
              <a:rPr lang="en-US" dirty="0"/>
              <a:t>Hyperonomy Universal Decentralized Identifier URI Specification (did-</a:t>
            </a:r>
            <a:r>
              <a:rPr lang="en-US" dirty="0" err="1"/>
              <a:t>uri</a:t>
            </a:r>
            <a:r>
              <a:rPr lang="en-US" dirty="0"/>
              <a:t>-spec)</a:t>
            </a:r>
            <a:endParaRPr lang="en-CA" dirty="0"/>
          </a:p>
        </p:txBody>
      </p:sp>
      <p:grpSp>
        <p:nvGrpSpPr>
          <p:cNvPr id="11" name="Group 10">
            <a:extLst>
              <a:ext uri="{FF2B5EF4-FFF2-40B4-BE49-F238E27FC236}">
                <a16:creationId xmlns:a16="http://schemas.microsoft.com/office/drawing/2014/main" id="{5A1294CF-995D-4044-BC0B-4C38F3CDB183}"/>
              </a:ext>
            </a:extLst>
          </p:cNvPr>
          <p:cNvGrpSpPr/>
          <p:nvPr/>
        </p:nvGrpSpPr>
        <p:grpSpPr>
          <a:xfrm>
            <a:off x="13673562" y="551567"/>
            <a:ext cx="3390476" cy="2542857"/>
            <a:chOff x="13673562" y="215900"/>
            <a:chExt cx="3390476" cy="2542857"/>
          </a:xfrm>
        </p:grpSpPr>
        <p:pic>
          <p:nvPicPr>
            <p:cNvPr id="12" name="Picture 11">
              <a:extLst>
                <a:ext uri="{FF2B5EF4-FFF2-40B4-BE49-F238E27FC236}">
                  <a16:creationId xmlns:a16="http://schemas.microsoft.com/office/drawing/2014/main" id="{AAA1147A-8822-4149-BAD0-989DF5B0338A}"/>
                </a:ext>
              </a:extLst>
            </p:cNvPr>
            <p:cNvPicPr>
              <a:picLocks noChangeAspect="1"/>
            </p:cNvPicPr>
            <p:nvPr/>
          </p:nvPicPr>
          <p:blipFill>
            <a:blip r:embed="rId3"/>
            <a:stretch>
              <a:fillRect/>
            </a:stretch>
          </p:blipFill>
          <p:spPr>
            <a:xfrm>
              <a:off x="13673562" y="215900"/>
              <a:ext cx="3390476" cy="2542857"/>
            </a:xfrm>
            <a:prstGeom prst="rect">
              <a:avLst/>
            </a:prstGeom>
          </p:spPr>
        </p:pic>
        <p:sp>
          <p:nvSpPr>
            <p:cNvPr id="13" name="TextBox 12">
              <a:extLst>
                <a:ext uri="{FF2B5EF4-FFF2-40B4-BE49-F238E27FC236}">
                  <a16:creationId xmlns:a16="http://schemas.microsoft.com/office/drawing/2014/main" id="{32058372-14CE-4353-8901-F167A3B71CD3}"/>
                </a:ext>
              </a:extLst>
            </p:cNvPr>
            <p:cNvSpPr txBox="1"/>
            <p:nvPr/>
          </p:nvSpPr>
          <p:spPr>
            <a:xfrm>
              <a:off x="13694781" y="610165"/>
              <a:ext cx="3348038" cy="1754326"/>
            </a:xfrm>
            <a:prstGeom prst="rect">
              <a:avLst/>
            </a:prstGeom>
            <a:noFill/>
          </p:spPr>
          <p:txBody>
            <a:bodyPr wrap="square" rtlCol="0" anchor="ctr">
              <a:spAutoFit/>
            </a:bodyPr>
            <a:lstStyle/>
            <a:p>
              <a:pPr algn="ctr"/>
              <a:r>
                <a:rPr lang="en-CA" sz="5400" dirty="0">
                  <a:solidFill>
                    <a:srgbClr val="791307"/>
                  </a:solidFill>
                </a:rPr>
                <a:t>RFC 3986</a:t>
              </a:r>
            </a:p>
            <a:p>
              <a:pPr algn="ctr"/>
              <a:r>
                <a:rPr lang="en-CA" sz="5400" dirty="0">
                  <a:solidFill>
                    <a:srgbClr val="791307"/>
                  </a:solidFill>
                </a:rPr>
                <a:t>Compliant</a:t>
              </a:r>
              <a:endParaRPr lang="en-US" sz="5400" dirty="0">
                <a:solidFill>
                  <a:srgbClr val="791307"/>
                </a:solidFill>
              </a:endParaRPr>
            </a:p>
          </p:txBody>
        </p:sp>
      </p:grpSp>
    </p:spTree>
    <p:extLst>
      <p:ext uri="{BB962C8B-B14F-4D97-AF65-F5344CB8AC3E}">
        <p14:creationId xmlns:p14="http://schemas.microsoft.com/office/powerpoint/2010/main" val="414765611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F035141-2A38-45D5-B934-E79203BD6C78}"/>
              </a:ext>
            </a:extLst>
          </p:cNvPr>
          <p:cNvPicPr>
            <a:picLocks noChangeAspect="1"/>
          </p:cNvPicPr>
          <p:nvPr/>
        </p:nvPicPr>
        <p:blipFill>
          <a:blip r:embed="rId2"/>
          <a:stretch>
            <a:fillRect/>
          </a:stretch>
        </p:blipFill>
        <p:spPr>
          <a:xfrm>
            <a:off x="0" y="1985454"/>
            <a:ext cx="17323632" cy="3363785"/>
          </a:xfrm>
          <a:prstGeom prst="rect">
            <a:avLst/>
          </a:prstGeom>
        </p:spPr>
      </p:pic>
      <p:sp>
        <p:nvSpPr>
          <p:cNvPr id="5" name="Title 4">
            <a:extLst>
              <a:ext uri="{FF2B5EF4-FFF2-40B4-BE49-F238E27FC236}">
                <a16:creationId xmlns:a16="http://schemas.microsoft.com/office/drawing/2014/main" id="{12E9AD5C-C34D-4C12-9745-045621599C2B}"/>
              </a:ext>
            </a:extLst>
          </p:cNvPr>
          <p:cNvSpPr>
            <a:spLocks noGrp="1"/>
          </p:cNvSpPr>
          <p:nvPr>
            <p:ph type="title"/>
          </p:nvPr>
        </p:nvSpPr>
        <p:spPr/>
        <p:txBody>
          <a:bodyPr/>
          <a:lstStyle/>
          <a:p>
            <a:r>
              <a:rPr lang="en-CA" dirty="0">
                <a:solidFill>
                  <a:srgbClr val="1D326D"/>
                </a:solidFill>
              </a:rPr>
              <a:t>Lower-Level </a:t>
            </a:r>
            <a:r>
              <a:rPr lang="en-CA" cap="none" dirty="0">
                <a:solidFill>
                  <a:srgbClr val="1D326D"/>
                </a:solidFill>
                <a:latin typeface="Consolas" panose="020B0609020204030204" pitchFamily="49" charset="0"/>
              </a:rPr>
              <a:t>did-</a:t>
            </a:r>
            <a:r>
              <a:rPr lang="en-CA" cap="none" dirty="0" err="1">
                <a:solidFill>
                  <a:srgbClr val="1D326D"/>
                </a:solidFill>
                <a:latin typeface="Consolas" panose="020B0609020204030204" pitchFamily="49" charset="0"/>
              </a:rPr>
              <a:t>uri</a:t>
            </a:r>
            <a:r>
              <a:rPr lang="en-CA" dirty="0">
                <a:solidFill>
                  <a:srgbClr val="1D326D"/>
                </a:solidFill>
              </a:rPr>
              <a:t> Use Cases: J</a:t>
            </a:r>
            <a:endParaRPr lang="en-US" dirty="0"/>
          </a:p>
        </p:txBody>
      </p:sp>
      <p:sp>
        <p:nvSpPr>
          <p:cNvPr id="3" name="Date Placeholder 2">
            <a:extLst>
              <a:ext uri="{FF2B5EF4-FFF2-40B4-BE49-F238E27FC236}">
                <a16:creationId xmlns:a16="http://schemas.microsoft.com/office/drawing/2014/main" id="{5BCF49CD-02FC-427B-AA56-84AD0C0120E0}"/>
              </a:ext>
            </a:extLst>
          </p:cNvPr>
          <p:cNvSpPr>
            <a:spLocks noGrp="1"/>
          </p:cNvSpPr>
          <p:nvPr>
            <p:ph type="dt" sz="half" idx="10"/>
          </p:nvPr>
        </p:nvSpPr>
        <p:spPr/>
        <p:txBody>
          <a:bodyPr/>
          <a:lstStyle/>
          <a:p>
            <a:fld id="{D4CD4BC1-B761-4571-B393-B38077843C96}" type="datetime1">
              <a:rPr lang="en-CA" smtClean="0"/>
              <a:t>2019-03-30</a:t>
            </a:fld>
            <a:endParaRPr lang="en-CA" dirty="0"/>
          </a:p>
        </p:txBody>
      </p:sp>
      <p:sp>
        <p:nvSpPr>
          <p:cNvPr id="4" name="Footer Placeholder 3">
            <a:extLst>
              <a:ext uri="{FF2B5EF4-FFF2-40B4-BE49-F238E27FC236}">
                <a16:creationId xmlns:a16="http://schemas.microsoft.com/office/drawing/2014/main" id="{254BC70F-D643-4D0C-B9BA-E012984790D5}"/>
              </a:ext>
            </a:extLst>
          </p:cNvPr>
          <p:cNvSpPr>
            <a:spLocks noGrp="1"/>
          </p:cNvSpPr>
          <p:nvPr>
            <p:ph type="ftr" sz="quarter" idx="11"/>
          </p:nvPr>
        </p:nvSpPr>
        <p:spPr/>
        <p:txBody>
          <a:bodyPr/>
          <a:lstStyle/>
          <a:p>
            <a:r>
              <a:rPr lang="en-US" dirty="0"/>
              <a:t>Hyperonomy Universal Decentralized Identifier URI Specification (did-</a:t>
            </a:r>
            <a:r>
              <a:rPr lang="en-US" dirty="0" err="1"/>
              <a:t>uri</a:t>
            </a:r>
            <a:r>
              <a:rPr lang="en-US" dirty="0"/>
              <a:t>-spec)</a:t>
            </a:r>
            <a:endParaRPr lang="en-CA" dirty="0"/>
          </a:p>
        </p:txBody>
      </p:sp>
      <p:grpSp>
        <p:nvGrpSpPr>
          <p:cNvPr id="11" name="Group 10">
            <a:extLst>
              <a:ext uri="{FF2B5EF4-FFF2-40B4-BE49-F238E27FC236}">
                <a16:creationId xmlns:a16="http://schemas.microsoft.com/office/drawing/2014/main" id="{698500BB-6231-48E2-B92E-234CF1A5F415}"/>
              </a:ext>
            </a:extLst>
          </p:cNvPr>
          <p:cNvGrpSpPr/>
          <p:nvPr/>
        </p:nvGrpSpPr>
        <p:grpSpPr>
          <a:xfrm>
            <a:off x="13673562" y="551567"/>
            <a:ext cx="3390476" cy="2542857"/>
            <a:chOff x="13673562" y="215900"/>
            <a:chExt cx="3390476" cy="2542857"/>
          </a:xfrm>
        </p:grpSpPr>
        <p:pic>
          <p:nvPicPr>
            <p:cNvPr id="12" name="Picture 11">
              <a:extLst>
                <a:ext uri="{FF2B5EF4-FFF2-40B4-BE49-F238E27FC236}">
                  <a16:creationId xmlns:a16="http://schemas.microsoft.com/office/drawing/2014/main" id="{D6E1B863-E91E-443C-96B7-298A73D918F3}"/>
                </a:ext>
              </a:extLst>
            </p:cNvPr>
            <p:cNvPicPr>
              <a:picLocks noChangeAspect="1"/>
            </p:cNvPicPr>
            <p:nvPr/>
          </p:nvPicPr>
          <p:blipFill>
            <a:blip r:embed="rId3"/>
            <a:stretch>
              <a:fillRect/>
            </a:stretch>
          </p:blipFill>
          <p:spPr>
            <a:xfrm>
              <a:off x="13673562" y="215900"/>
              <a:ext cx="3390476" cy="2542857"/>
            </a:xfrm>
            <a:prstGeom prst="rect">
              <a:avLst/>
            </a:prstGeom>
          </p:spPr>
        </p:pic>
        <p:sp>
          <p:nvSpPr>
            <p:cNvPr id="13" name="TextBox 12">
              <a:extLst>
                <a:ext uri="{FF2B5EF4-FFF2-40B4-BE49-F238E27FC236}">
                  <a16:creationId xmlns:a16="http://schemas.microsoft.com/office/drawing/2014/main" id="{8B116EF9-5A6A-4AA9-9FA0-5E6DD82A25F2}"/>
                </a:ext>
              </a:extLst>
            </p:cNvPr>
            <p:cNvSpPr txBox="1"/>
            <p:nvPr/>
          </p:nvSpPr>
          <p:spPr>
            <a:xfrm>
              <a:off x="13694781" y="610165"/>
              <a:ext cx="3348038" cy="1754326"/>
            </a:xfrm>
            <a:prstGeom prst="rect">
              <a:avLst/>
            </a:prstGeom>
            <a:noFill/>
          </p:spPr>
          <p:txBody>
            <a:bodyPr wrap="square" rtlCol="0" anchor="ctr">
              <a:spAutoFit/>
            </a:bodyPr>
            <a:lstStyle/>
            <a:p>
              <a:pPr algn="ctr"/>
              <a:r>
                <a:rPr lang="en-CA" sz="5400" dirty="0">
                  <a:solidFill>
                    <a:srgbClr val="791307"/>
                  </a:solidFill>
                </a:rPr>
                <a:t>RFC 3986</a:t>
              </a:r>
            </a:p>
            <a:p>
              <a:pPr algn="ctr"/>
              <a:r>
                <a:rPr lang="en-CA" sz="5400" dirty="0">
                  <a:solidFill>
                    <a:srgbClr val="791307"/>
                  </a:solidFill>
                </a:rPr>
                <a:t>Compliant</a:t>
              </a:r>
              <a:endParaRPr lang="en-US" sz="5400" dirty="0">
                <a:solidFill>
                  <a:srgbClr val="791307"/>
                </a:solidFill>
              </a:endParaRPr>
            </a:p>
          </p:txBody>
        </p:sp>
      </p:grpSp>
    </p:spTree>
    <p:extLst>
      <p:ext uri="{BB962C8B-B14F-4D97-AF65-F5344CB8AC3E}">
        <p14:creationId xmlns:p14="http://schemas.microsoft.com/office/powerpoint/2010/main" val="348795035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2E9AD5C-C34D-4C12-9745-045621599C2B}"/>
              </a:ext>
            </a:extLst>
          </p:cNvPr>
          <p:cNvSpPr>
            <a:spLocks noGrp="1"/>
          </p:cNvSpPr>
          <p:nvPr>
            <p:ph type="title"/>
          </p:nvPr>
        </p:nvSpPr>
        <p:spPr/>
        <p:txBody>
          <a:bodyPr/>
          <a:lstStyle/>
          <a:p>
            <a:r>
              <a:rPr lang="en-CA" dirty="0">
                <a:solidFill>
                  <a:srgbClr val="1D326D"/>
                </a:solidFill>
              </a:rPr>
              <a:t>Lower-Level </a:t>
            </a:r>
            <a:r>
              <a:rPr lang="en-CA" cap="none" dirty="0">
                <a:solidFill>
                  <a:srgbClr val="1D326D"/>
                </a:solidFill>
                <a:latin typeface="Consolas" panose="020B0609020204030204" pitchFamily="49" charset="0"/>
              </a:rPr>
              <a:t>did-</a:t>
            </a:r>
            <a:r>
              <a:rPr lang="en-CA" cap="none" dirty="0" err="1">
                <a:solidFill>
                  <a:srgbClr val="1D326D"/>
                </a:solidFill>
                <a:latin typeface="Consolas" panose="020B0609020204030204" pitchFamily="49" charset="0"/>
              </a:rPr>
              <a:t>uri</a:t>
            </a:r>
            <a:r>
              <a:rPr lang="en-CA" dirty="0">
                <a:solidFill>
                  <a:srgbClr val="1D326D"/>
                </a:solidFill>
              </a:rPr>
              <a:t> Use Cases: J</a:t>
            </a:r>
            <a:endParaRPr lang="en-US" dirty="0"/>
          </a:p>
        </p:txBody>
      </p:sp>
      <p:sp>
        <p:nvSpPr>
          <p:cNvPr id="3" name="Date Placeholder 2">
            <a:extLst>
              <a:ext uri="{FF2B5EF4-FFF2-40B4-BE49-F238E27FC236}">
                <a16:creationId xmlns:a16="http://schemas.microsoft.com/office/drawing/2014/main" id="{5BCF49CD-02FC-427B-AA56-84AD0C0120E0}"/>
              </a:ext>
            </a:extLst>
          </p:cNvPr>
          <p:cNvSpPr>
            <a:spLocks noGrp="1"/>
          </p:cNvSpPr>
          <p:nvPr>
            <p:ph type="dt" sz="half" idx="10"/>
          </p:nvPr>
        </p:nvSpPr>
        <p:spPr/>
        <p:txBody>
          <a:bodyPr/>
          <a:lstStyle/>
          <a:p>
            <a:fld id="{4B19EE67-0F56-4635-9E22-869FFD7D63B5}" type="datetime1">
              <a:rPr lang="en-CA" smtClean="0"/>
              <a:t>2019-03-30</a:t>
            </a:fld>
            <a:endParaRPr lang="en-CA" dirty="0"/>
          </a:p>
        </p:txBody>
      </p:sp>
      <p:sp>
        <p:nvSpPr>
          <p:cNvPr id="4" name="Footer Placeholder 3">
            <a:extLst>
              <a:ext uri="{FF2B5EF4-FFF2-40B4-BE49-F238E27FC236}">
                <a16:creationId xmlns:a16="http://schemas.microsoft.com/office/drawing/2014/main" id="{254BC70F-D643-4D0C-B9BA-E012984790D5}"/>
              </a:ext>
            </a:extLst>
          </p:cNvPr>
          <p:cNvSpPr>
            <a:spLocks noGrp="1"/>
          </p:cNvSpPr>
          <p:nvPr>
            <p:ph type="ftr" sz="quarter" idx="11"/>
          </p:nvPr>
        </p:nvSpPr>
        <p:spPr/>
        <p:txBody>
          <a:bodyPr/>
          <a:lstStyle/>
          <a:p>
            <a:r>
              <a:rPr lang="en-US" dirty="0"/>
              <a:t>Hyperonomy Universal Decentralized Identifier URI Specification (did-</a:t>
            </a:r>
            <a:r>
              <a:rPr lang="en-US" dirty="0" err="1"/>
              <a:t>uri</a:t>
            </a:r>
            <a:r>
              <a:rPr lang="en-US" dirty="0"/>
              <a:t>-spec)</a:t>
            </a:r>
            <a:endParaRPr lang="en-CA" dirty="0"/>
          </a:p>
        </p:txBody>
      </p:sp>
      <p:grpSp>
        <p:nvGrpSpPr>
          <p:cNvPr id="7" name="Group 6">
            <a:extLst>
              <a:ext uri="{FF2B5EF4-FFF2-40B4-BE49-F238E27FC236}">
                <a16:creationId xmlns:a16="http://schemas.microsoft.com/office/drawing/2014/main" id="{14A8F70F-9B6E-4AED-8A4D-ECDF1BF3A41F}"/>
              </a:ext>
            </a:extLst>
          </p:cNvPr>
          <p:cNvGrpSpPr/>
          <p:nvPr/>
        </p:nvGrpSpPr>
        <p:grpSpPr>
          <a:xfrm>
            <a:off x="13673562" y="551567"/>
            <a:ext cx="3390476" cy="2542857"/>
            <a:chOff x="13673562" y="215900"/>
            <a:chExt cx="3390476" cy="2542857"/>
          </a:xfrm>
        </p:grpSpPr>
        <p:pic>
          <p:nvPicPr>
            <p:cNvPr id="8" name="Picture 7">
              <a:extLst>
                <a:ext uri="{FF2B5EF4-FFF2-40B4-BE49-F238E27FC236}">
                  <a16:creationId xmlns:a16="http://schemas.microsoft.com/office/drawing/2014/main" id="{ADFD5489-D536-485A-ABDA-7D3A95D12D1B}"/>
                </a:ext>
              </a:extLst>
            </p:cNvPr>
            <p:cNvPicPr>
              <a:picLocks noChangeAspect="1"/>
            </p:cNvPicPr>
            <p:nvPr/>
          </p:nvPicPr>
          <p:blipFill>
            <a:blip r:embed="rId2"/>
            <a:stretch>
              <a:fillRect/>
            </a:stretch>
          </p:blipFill>
          <p:spPr>
            <a:xfrm>
              <a:off x="13673562" y="215900"/>
              <a:ext cx="3390476" cy="2542857"/>
            </a:xfrm>
            <a:prstGeom prst="rect">
              <a:avLst/>
            </a:prstGeom>
          </p:spPr>
        </p:pic>
        <p:sp>
          <p:nvSpPr>
            <p:cNvPr id="9" name="TextBox 8">
              <a:extLst>
                <a:ext uri="{FF2B5EF4-FFF2-40B4-BE49-F238E27FC236}">
                  <a16:creationId xmlns:a16="http://schemas.microsoft.com/office/drawing/2014/main" id="{61CD633E-4950-47E7-B785-FF107392A58C}"/>
                </a:ext>
              </a:extLst>
            </p:cNvPr>
            <p:cNvSpPr txBox="1"/>
            <p:nvPr/>
          </p:nvSpPr>
          <p:spPr>
            <a:xfrm>
              <a:off x="13694781" y="610165"/>
              <a:ext cx="3348038" cy="1754326"/>
            </a:xfrm>
            <a:prstGeom prst="rect">
              <a:avLst/>
            </a:prstGeom>
            <a:noFill/>
          </p:spPr>
          <p:txBody>
            <a:bodyPr wrap="square" rtlCol="0" anchor="ctr">
              <a:spAutoFit/>
            </a:bodyPr>
            <a:lstStyle/>
            <a:p>
              <a:pPr algn="ctr"/>
              <a:r>
                <a:rPr lang="en-CA" sz="5400" dirty="0">
                  <a:solidFill>
                    <a:srgbClr val="791307"/>
                  </a:solidFill>
                </a:rPr>
                <a:t>RFC 3986</a:t>
              </a:r>
            </a:p>
            <a:p>
              <a:pPr algn="ctr"/>
              <a:r>
                <a:rPr lang="en-CA" sz="5400" dirty="0">
                  <a:solidFill>
                    <a:srgbClr val="791307"/>
                  </a:solidFill>
                </a:rPr>
                <a:t>Compliant</a:t>
              </a:r>
              <a:endParaRPr lang="en-US" sz="5400" dirty="0">
                <a:solidFill>
                  <a:srgbClr val="791307"/>
                </a:solidFill>
              </a:endParaRPr>
            </a:p>
          </p:txBody>
        </p:sp>
      </p:grpSp>
      <p:pic>
        <p:nvPicPr>
          <p:cNvPr id="10" name="Picture 9">
            <a:extLst>
              <a:ext uri="{FF2B5EF4-FFF2-40B4-BE49-F238E27FC236}">
                <a16:creationId xmlns:a16="http://schemas.microsoft.com/office/drawing/2014/main" id="{226405B9-6B8E-4939-8D7B-0A4C579DAB32}"/>
              </a:ext>
            </a:extLst>
          </p:cNvPr>
          <p:cNvPicPr>
            <a:picLocks noChangeAspect="1"/>
          </p:cNvPicPr>
          <p:nvPr/>
        </p:nvPicPr>
        <p:blipFill>
          <a:blip r:embed="rId3"/>
          <a:stretch>
            <a:fillRect/>
          </a:stretch>
        </p:blipFill>
        <p:spPr>
          <a:xfrm>
            <a:off x="0" y="2036890"/>
            <a:ext cx="17279938" cy="6604422"/>
          </a:xfrm>
          <a:prstGeom prst="rect">
            <a:avLst/>
          </a:prstGeom>
        </p:spPr>
      </p:pic>
    </p:spTree>
    <p:extLst>
      <p:ext uri="{BB962C8B-B14F-4D97-AF65-F5344CB8AC3E}">
        <p14:creationId xmlns:p14="http://schemas.microsoft.com/office/powerpoint/2010/main" val="2852912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E10D251-5694-4209-BCA5-C10F28CE814B}"/>
              </a:ext>
            </a:extLst>
          </p:cNvPr>
          <p:cNvSpPr>
            <a:spLocks noGrp="1"/>
          </p:cNvSpPr>
          <p:nvPr>
            <p:ph type="dt" sz="half" idx="10"/>
          </p:nvPr>
        </p:nvSpPr>
        <p:spPr/>
        <p:txBody>
          <a:bodyPr/>
          <a:lstStyle/>
          <a:p>
            <a:fld id="{A54764E6-EFF8-4FC9-B739-FB11DA910CAD}" type="datetime1">
              <a:rPr lang="en-CA" smtClean="0"/>
              <a:t>2019-03-30</a:t>
            </a:fld>
            <a:endParaRPr lang="en-CA" dirty="0"/>
          </a:p>
        </p:txBody>
      </p:sp>
      <p:pic>
        <p:nvPicPr>
          <p:cNvPr id="1026" name="Picture 2" descr="https://hyperonomy.files.wordpress.com/2016/05/progressive-improvement-thru-continuous-transformation-1-0-1.png">
            <a:extLst>
              <a:ext uri="{FF2B5EF4-FFF2-40B4-BE49-F238E27FC236}">
                <a16:creationId xmlns:a16="http://schemas.microsoft.com/office/drawing/2014/main" id="{A09AEE27-4B74-4063-88DB-554C051B70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7279938" cy="972026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D4E414FF-3100-4C06-B488-7526288DE55C}"/>
              </a:ext>
            </a:extLst>
          </p:cNvPr>
          <p:cNvSpPr/>
          <p:nvPr/>
        </p:nvSpPr>
        <p:spPr>
          <a:xfrm>
            <a:off x="943482" y="8065407"/>
            <a:ext cx="11259685" cy="954107"/>
          </a:xfrm>
          <a:prstGeom prst="rect">
            <a:avLst/>
          </a:prstGeom>
        </p:spPr>
        <p:txBody>
          <a:bodyPr wrap="none">
            <a:spAutoFit/>
          </a:bodyPr>
          <a:lstStyle/>
          <a:p>
            <a:pPr fontAlgn="base"/>
            <a:r>
              <a:rPr lang="en-US" sz="2800" b="1" i="1" dirty="0"/>
              <a:t>How we think about how we work</a:t>
            </a:r>
          </a:p>
          <a:p>
            <a:pPr fontAlgn="base"/>
            <a:r>
              <a:rPr lang="en-CA" sz="2800" dirty="0">
                <a:hlinkClick r:id="rId3"/>
              </a:rPr>
              <a:t>https://hyperonomy.com/2016/05/09/how-do-we-think-about-how-we-work/</a:t>
            </a:r>
            <a:endParaRPr lang="en-US" sz="2800" b="1" i="1" dirty="0"/>
          </a:p>
        </p:txBody>
      </p:sp>
    </p:spTree>
    <p:extLst>
      <p:ext uri="{BB962C8B-B14F-4D97-AF65-F5344CB8AC3E}">
        <p14:creationId xmlns:p14="http://schemas.microsoft.com/office/powerpoint/2010/main" val="356419469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938B3C-68C0-4BDC-B13B-55DCD7C5BA96}"/>
              </a:ext>
            </a:extLst>
          </p:cNvPr>
          <p:cNvSpPr>
            <a:spLocks noGrp="1"/>
          </p:cNvSpPr>
          <p:nvPr>
            <p:ph type="title"/>
          </p:nvPr>
        </p:nvSpPr>
        <p:spPr/>
        <p:txBody>
          <a:bodyPr/>
          <a:lstStyle/>
          <a:p>
            <a:r>
              <a:rPr lang="en-CA" dirty="0">
                <a:solidFill>
                  <a:srgbClr val="1D326D"/>
                </a:solidFill>
              </a:rPr>
              <a:t>Lower-Level </a:t>
            </a:r>
            <a:r>
              <a:rPr lang="en-CA" cap="none" dirty="0">
                <a:solidFill>
                  <a:srgbClr val="1D326D"/>
                </a:solidFill>
                <a:latin typeface="Consolas" panose="020B0609020204030204" pitchFamily="49" charset="0"/>
              </a:rPr>
              <a:t>did-</a:t>
            </a:r>
            <a:r>
              <a:rPr lang="en-CA" cap="none" dirty="0" err="1">
                <a:solidFill>
                  <a:srgbClr val="1D326D"/>
                </a:solidFill>
                <a:latin typeface="Consolas" panose="020B0609020204030204" pitchFamily="49" charset="0"/>
              </a:rPr>
              <a:t>uri</a:t>
            </a:r>
            <a:r>
              <a:rPr lang="en-CA" dirty="0">
                <a:solidFill>
                  <a:srgbClr val="1D326D"/>
                </a:solidFill>
              </a:rPr>
              <a:t> Use Cases: K</a:t>
            </a:r>
            <a:endParaRPr lang="en-US" dirty="0"/>
          </a:p>
        </p:txBody>
      </p:sp>
      <p:sp>
        <p:nvSpPr>
          <p:cNvPr id="3" name="Date Placeholder 2">
            <a:extLst>
              <a:ext uri="{FF2B5EF4-FFF2-40B4-BE49-F238E27FC236}">
                <a16:creationId xmlns:a16="http://schemas.microsoft.com/office/drawing/2014/main" id="{42142DF2-5E72-4EB3-B5AC-B4BEC4019202}"/>
              </a:ext>
            </a:extLst>
          </p:cNvPr>
          <p:cNvSpPr>
            <a:spLocks noGrp="1"/>
          </p:cNvSpPr>
          <p:nvPr>
            <p:ph type="dt" sz="half" idx="10"/>
          </p:nvPr>
        </p:nvSpPr>
        <p:spPr/>
        <p:txBody>
          <a:bodyPr/>
          <a:lstStyle/>
          <a:p>
            <a:fld id="{DED0EB23-62A7-4D20-93ED-6E6F9654BAF5}" type="datetime1">
              <a:rPr lang="en-CA" smtClean="0"/>
              <a:t>2019-03-30</a:t>
            </a:fld>
            <a:endParaRPr lang="en-CA" dirty="0"/>
          </a:p>
        </p:txBody>
      </p:sp>
      <p:sp>
        <p:nvSpPr>
          <p:cNvPr id="4" name="Footer Placeholder 3">
            <a:extLst>
              <a:ext uri="{FF2B5EF4-FFF2-40B4-BE49-F238E27FC236}">
                <a16:creationId xmlns:a16="http://schemas.microsoft.com/office/drawing/2014/main" id="{2D8DAFBB-7170-4ED1-8ACB-F6B461A257C5}"/>
              </a:ext>
            </a:extLst>
          </p:cNvPr>
          <p:cNvSpPr>
            <a:spLocks noGrp="1"/>
          </p:cNvSpPr>
          <p:nvPr>
            <p:ph type="ftr" sz="quarter" idx="11"/>
          </p:nvPr>
        </p:nvSpPr>
        <p:spPr/>
        <p:txBody>
          <a:bodyPr/>
          <a:lstStyle/>
          <a:p>
            <a:r>
              <a:rPr lang="en-US" dirty="0"/>
              <a:t>Hyperonomy Universal Decentralized Identifier URI Specification (did-</a:t>
            </a:r>
            <a:r>
              <a:rPr lang="en-US" dirty="0" err="1"/>
              <a:t>uri</a:t>
            </a:r>
            <a:r>
              <a:rPr lang="en-US" dirty="0"/>
              <a:t>-spec)</a:t>
            </a:r>
            <a:endParaRPr lang="en-CA" dirty="0"/>
          </a:p>
        </p:txBody>
      </p:sp>
      <p:pic>
        <p:nvPicPr>
          <p:cNvPr id="5" name="Picture 4">
            <a:extLst>
              <a:ext uri="{FF2B5EF4-FFF2-40B4-BE49-F238E27FC236}">
                <a16:creationId xmlns:a16="http://schemas.microsoft.com/office/drawing/2014/main" id="{DA29E4B4-8B4C-46E4-BDA8-C19048CAF9BD}"/>
              </a:ext>
            </a:extLst>
          </p:cNvPr>
          <p:cNvPicPr>
            <a:picLocks noChangeAspect="1"/>
          </p:cNvPicPr>
          <p:nvPr/>
        </p:nvPicPr>
        <p:blipFill>
          <a:blip r:embed="rId2"/>
          <a:stretch>
            <a:fillRect/>
          </a:stretch>
        </p:blipFill>
        <p:spPr>
          <a:xfrm>
            <a:off x="-62" y="2036890"/>
            <a:ext cx="17280000" cy="3419022"/>
          </a:xfrm>
          <a:prstGeom prst="rect">
            <a:avLst/>
          </a:prstGeom>
        </p:spPr>
      </p:pic>
      <p:grpSp>
        <p:nvGrpSpPr>
          <p:cNvPr id="10" name="Group 9">
            <a:extLst>
              <a:ext uri="{FF2B5EF4-FFF2-40B4-BE49-F238E27FC236}">
                <a16:creationId xmlns:a16="http://schemas.microsoft.com/office/drawing/2014/main" id="{EA0B3E28-1BE8-40F1-8DB8-722CD256690E}"/>
              </a:ext>
            </a:extLst>
          </p:cNvPr>
          <p:cNvGrpSpPr/>
          <p:nvPr/>
        </p:nvGrpSpPr>
        <p:grpSpPr>
          <a:xfrm>
            <a:off x="13673562" y="551567"/>
            <a:ext cx="3390476" cy="2542857"/>
            <a:chOff x="13673562" y="215900"/>
            <a:chExt cx="3390476" cy="2542857"/>
          </a:xfrm>
        </p:grpSpPr>
        <p:pic>
          <p:nvPicPr>
            <p:cNvPr id="11" name="Picture 10">
              <a:extLst>
                <a:ext uri="{FF2B5EF4-FFF2-40B4-BE49-F238E27FC236}">
                  <a16:creationId xmlns:a16="http://schemas.microsoft.com/office/drawing/2014/main" id="{3F478E1A-B0CE-46E0-B165-5AA106C2034A}"/>
                </a:ext>
              </a:extLst>
            </p:cNvPr>
            <p:cNvPicPr>
              <a:picLocks noChangeAspect="1"/>
            </p:cNvPicPr>
            <p:nvPr/>
          </p:nvPicPr>
          <p:blipFill>
            <a:blip r:embed="rId3"/>
            <a:stretch>
              <a:fillRect/>
            </a:stretch>
          </p:blipFill>
          <p:spPr>
            <a:xfrm>
              <a:off x="13673562" y="215900"/>
              <a:ext cx="3390476" cy="2542857"/>
            </a:xfrm>
            <a:prstGeom prst="rect">
              <a:avLst/>
            </a:prstGeom>
          </p:spPr>
        </p:pic>
        <p:sp>
          <p:nvSpPr>
            <p:cNvPr id="12" name="TextBox 11">
              <a:extLst>
                <a:ext uri="{FF2B5EF4-FFF2-40B4-BE49-F238E27FC236}">
                  <a16:creationId xmlns:a16="http://schemas.microsoft.com/office/drawing/2014/main" id="{EF96D3F3-8D65-4986-8939-4FDE108F8D95}"/>
                </a:ext>
              </a:extLst>
            </p:cNvPr>
            <p:cNvSpPr txBox="1"/>
            <p:nvPr/>
          </p:nvSpPr>
          <p:spPr>
            <a:xfrm>
              <a:off x="13694781" y="610165"/>
              <a:ext cx="3348038" cy="1754326"/>
            </a:xfrm>
            <a:prstGeom prst="rect">
              <a:avLst/>
            </a:prstGeom>
            <a:noFill/>
          </p:spPr>
          <p:txBody>
            <a:bodyPr wrap="square" rtlCol="0" anchor="ctr">
              <a:spAutoFit/>
            </a:bodyPr>
            <a:lstStyle/>
            <a:p>
              <a:pPr algn="ctr"/>
              <a:r>
                <a:rPr lang="en-CA" sz="5400" dirty="0">
                  <a:solidFill>
                    <a:srgbClr val="791307"/>
                  </a:solidFill>
                </a:rPr>
                <a:t>RFC 3986</a:t>
              </a:r>
            </a:p>
            <a:p>
              <a:pPr algn="ctr"/>
              <a:r>
                <a:rPr lang="en-CA" sz="5400" dirty="0">
                  <a:solidFill>
                    <a:srgbClr val="791307"/>
                  </a:solidFill>
                </a:rPr>
                <a:t>Compliant</a:t>
              </a:r>
              <a:endParaRPr lang="en-US" sz="5400" dirty="0">
                <a:solidFill>
                  <a:srgbClr val="791307"/>
                </a:solidFill>
              </a:endParaRPr>
            </a:p>
          </p:txBody>
        </p:sp>
      </p:grpSp>
    </p:spTree>
    <p:extLst>
      <p:ext uri="{BB962C8B-B14F-4D97-AF65-F5344CB8AC3E}">
        <p14:creationId xmlns:p14="http://schemas.microsoft.com/office/powerpoint/2010/main" val="111163000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938B3C-68C0-4BDC-B13B-55DCD7C5BA96}"/>
              </a:ext>
            </a:extLst>
          </p:cNvPr>
          <p:cNvSpPr>
            <a:spLocks noGrp="1"/>
          </p:cNvSpPr>
          <p:nvPr>
            <p:ph type="title"/>
          </p:nvPr>
        </p:nvSpPr>
        <p:spPr/>
        <p:txBody>
          <a:bodyPr/>
          <a:lstStyle/>
          <a:p>
            <a:r>
              <a:rPr lang="en-CA" dirty="0">
                <a:solidFill>
                  <a:srgbClr val="1D326D"/>
                </a:solidFill>
              </a:rPr>
              <a:t>Lower-Level </a:t>
            </a:r>
            <a:r>
              <a:rPr lang="en-CA" cap="none" dirty="0">
                <a:solidFill>
                  <a:srgbClr val="1D326D"/>
                </a:solidFill>
                <a:latin typeface="Consolas" panose="020B0609020204030204" pitchFamily="49" charset="0"/>
              </a:rPr>
              <a:t>did-</a:t>
            </a:r>
            <a:r>
              <a:rPr lang="en-CA" cap="none" dirty="0" err="1">
                <a:solidFill>
                  <a:srgbClr val="1D326D"/>
                </a:solidFill>
                <a:latin typeface="Consolas" panose="020B0609020204030204" pitchFamily="49" charset="0"/>
              </a:rPr>
              <a:t>uri</a:t>
            </a:r>
            <a:r>
              <a:rPr lang="en-CA" dirty="0">
                <a:solidFill>
                  <a:srgbClr val="1D326D"/>
                </a:solidFill>
              </a:rPr>
              <a:t> Use Cases: L</a:t>
            </a:r>
            <a:endParaRPr lang="en-US" dirty="0"/>
          </a:p>
        </p:txBody>
      </p:sp>
      <p:sp>
        <p:nvSpPr>
          <p:cNvPr id="3" name="Date Placeholder 2">
            <a:extLst>
              <a:ext uri="{FF2B5EF4-FFF2-40B4-BE49-F238E27FC236}">
                <a16:creationId xmlns:a16="http://schemas.microsoft.com/office/drawing/2014/main" id="{42142DF2-5E72-4EB3-B5AC-B4BEC4019202}"/>
              </a:ext>
            </a:extLst>
          </p:cNvPr>
          <p:cNvSpPr>
            <a:spLocks noGrp="1"/>
          </p:cNvSpPr>
          <p:nvPr>
            <p:ph type="dt" sz="half" idx="10"/>
          </p:nvPr>
        </p:nvSpPr>
        <p:spPr/>
        <p:txBody>
          <a:bodyPr/>
          <a:lstStyle/>
          <a:p>
            <a:fld id="{DED0EB23-62A7-4D20-93ED-6E6F9654BAF5}" type="datetime1">
              <a:rPr lang="en-CA" smtClean="0"/>
              <a:t>2019-03-30</a:t>
            </a:fld>
            <a:endParaRPr lang="en-CA" dirty="0"/>
          </a:p>
        </p:txBody>
      </p:sp>
      <p:sp>
        <p:nvSpPr>
          <p:cNvPr id="4" name="Footer Placeholder 3">
            <a:extLst>
              <a:ext uri="{FF2B5EF4-FFF2-40B4-BE49-F238E27FC236}">
                <a16:creationId xmlns:a16="http://schemas.microsoft.com/office/drawing/2014/main" id="{2D8DAFBB-7170-4ED1-8ACB-F6B461A257C5}"/>
              </a:ext>
            </a:extLst>
          </p:cNvPr>
          <p:cNvSpPr>
            <a:spLocks noGrp="1"/>
          </p:cNvSpPr>
          <p:nvPr>
            <p:ph type="ftr" sz="quarter" idx="11"/>
          </p:nvPr>
        </p:nvSpPr>
        <p:spPr/>
        <p:txBody>
          <a:bodyPr/>
          <a:lstStyle/>
          <a:p>
            <a:r>
              <a:rPr lang="en-US" dirty="0"/>
              <a:t>Hyperonomy Universal Decentralized Identifier URI Specification (did-</a:t>
            </a:r>
            <a:r>
              <a:rPr lang="en-US" dirty="0" err="1"/>
              <a:t>uri</a:t>
            </a:r>
            <a:r>
              <a:rPr lang="en-US" dirty="0"/>
              <a:t>-spec)</a:t>
            </a:r>
            <a:endParaRPr lang="en-CA" dirty="0"/>
          </a:p>
        </p:txBody>
      </p:sp>
      <p:pic>
        <p:nvPicPr>
          <p:cNvPr id="18" name="Picture 17">
            <a:extLst>
              <a:ext uri="{FF2B5EF4-FFF2-40B4-BE49-F238E27FC236}">
                <a16:creationId xmlns:a16="http://schemas.microsoft.com/office/drawing/2014/main" id="{D66621BD-EAB8-446B-A430-9FA73FDA48D6}"/>
              </a:ext>
            </a:extLst>
          </p:cNvPr>
          <p:cNvPicPr>
            <a:picLocks noChangeAspect="1"/>
          </p:cNvPicPr>
          <p:nvPr/>
        </p:nvPicPr>
        <p:blipFill>
          <a:blip r:embed="rId2"/>
          <a:stretch>
            <a:fillRect/>
          </a:stretch>
        </p:blipFill>
        <p:spPr>
          <a:xfrm>
            <a:off x="-2" y="2036890"/>
            <a:ext cx="17280000" cy="4289705"/>
          </a:xfrm>
          <a:prstGeom prst="rect">
            <a:avLst/>
          </a:prstGeom>
        </p:spPr>
      </p:pic>
      <p:grpSp>
        <p:nvGrpSpPr>
          <p:cNvPr id="12" name="Group 11">
            <a:extLst>
              <a:ext uri="{FF2B5EF4-FFF2-40B4-BE49-F238E27FC236}">
                <a16:creationId xmlns:a16="http://schemas.microsoft.com/office/drawing/2014/main" id="{240CD6BA-772A-4DC6-B7DC-2E830CED13C4}"/>
              </a:ext>
            </a:extLst>
          </p:cNvPr>
          <p:cNvGrpSpPr/>
          <p:nvPr/>
        </p:nvGrpSpPr>
        <p:grpSpPr>
          <a:xfrm>
            <a:off x="13673562" y="551567"/>
            <a:ext cx="3390476" cy="2542857"/>
            <a:chOff x="13673562" y="215900"/>
            <a:chExt cx="3390476" cy="2542857"/>
          </a:xfrm>
        </p:grpSpPr>
        <p:pic>
          <p:nvPicPr>
            <p:cNvPr id="13" name="Picture 12">
              <a:extLst>
                <a:ext uri="{FF2B5EF4-FFF2-40B4-BE49-F238E27FC236}">
                  <a16:creationId xmlns:a16="http://schemas.microsoft.com/office/drawing/2014/main" id="{5AA74FF1-66B5-4D63-A6EB-FF803D1C3961}"/>
                </a:ext>
              </a:extLst>
            </p:cNvPr>
            <p:cNvPicPr>
              <a:picLocks noChangeAspect="1"/>
            </p:cNvPicPr>
            <p:nvPr/>
          </p:nvPicPr>
          <p:blipFill>
            <a:blip r:embed="rId3"/>
            <a:stretch>
              <a:fillRect/>
            </a:stretch>
          </p:blipFill>
          <p:spPr>
            <a:xfrm>
              <a:off x="13673562" y="215900"/>
              <a:ext cx="3390476" cy="2542857"/>
            </a:xfrm>
            <a:prstGeom prst="rect">
              <a:avLst/>
            </a:prstGeom>
          </p:spPr>
        </p:pic>
        <p:sp>
          <p:nvSpPr>
            <p:cNvPr id="14" name="TextBox 13">
              <a:extLst>
                <a:ext uri="{FF2B5EF4-FFF2-40B4-BE49-F238E27FC236}">
                  <a16:creationId xmlns:a16="http://schemas.microsoft.com/office/drawing/2014/main" id="{ABC07E0B-C38A-429C-A3BD-F564C51C569C}"/>
                </a:ext>
              </a:extLst>
            </p:cNvPr>
            <p:cNvSpPr txBox="1"/>
            <p:nvPr/>
          </p:nvSpPr>
          <p:spPr>
            <a:xfrm>
              <a:off x="13694781" y="610165"/>
              <a:ext cx="3348038" cy="1754326"/>
            </a:xfrm>
            <a:prstGeom prst="rect">
              <a:avLst/>
            </a:prstGeom>
            <a:noFill/>
          </p:spPr>
          <p:txBody>
            <a:bodyPr wrap="square" rtlCol="0" anchor="ctr">
              <a:spAutoFit/>
            </a:bodyPr>
            <a:lstStyle/>
            <a:p>
              <a:pPr algn="ctr"/>
              <a:r>
                <a:rPr lang="en-CA" sz="5400" dirty="0">
                  <a:solidFill>
                    <a:srgbClr val="791307"/>
                  </a:solidFill>
                </a:rPr>
                <a:t>RFC 3986</a:t>
              </a:r>
            </a:p>
            <a:p>
              <a:pPr algn="ctr"/>
              <a:r>
                <a:rPr lang="en-CA" sz="5400" dirty="0">
                  <a:solidFill>
                    <a:srgbClr val="791307"/>
                  </a:solidFill>
                </a:rPr>
                <a:t>Compliant</a:t>
              </a:r>
              <a:endParaRPr lang="en-US" sz="5400" dirty="0">
                <a:solidFill>
                  <a:srgbClr val="791307"/>
                </a:solidFill>
              </a:endParaRPr>
            </a:p>
          </p:txBody>
        </p:sp>
      </p:grpSp>
    </p:spTree>
    <p:extLst>
      <p:ext uri="{BB962C8B-B14F-4D97-AF65-F5344CB8AC3E}">
        <p14:creationId xmlns:p14="http://schemas.microsoft.com/office/powerpoint/2010/main" val="267532140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ECD3F-09C4-4782-A346-9F30FC7F2D99}"/>
              </a:ext>
            </a:extLst>
          </p:cNvPr>
          <p:cNvSpPr>
            <a:spLocks noGrp="1"/>
          </p:cNvSpPr>
          <p:nvPr>
            <p:ph type="title"/>
          </p:nvPr>
        </p:nvSpPr>
        <p:spPr>
          <a:xfrm>
            <a:off x="508000" y="549745"/>
            <a:ext cx="4795520" cy="1990255"/>
          </a:xfrm>
        </p:spPr>
        <p:txBody>
          <a:bodyPr>
            <a:noAutofit/>
          </a:bodyPr>
          <a:lstStyle/>
          <a:p>
            <a:r>
              <a:rPr lang="en-US" cap="none" dirty="0">
                <a:latin typeface="Consolas" panose="020B0609020204030204" pitchFamily="49" charset="0"/>
              </a:rPr>
              <a:t>did-</a:t>
            </a:r>
            <a:r>
              <a:rPr lang="en-US" cap="none" dirty="0" err="1">
                <a:latin typeface="Consolas" panose="020B0609020204030204" pitchFamily="49" charset="0"/>
              </a:rPr>
              <a:t>uri</a:t>
            </a:r>
            <a:r>
              <a:rPr lang="en-US" cap="none" dirty="0">
                <a:latin typeface="Consolas" panose="020B0609020204030204" pitchFamily="49" charset="0"/>
              </a:rPr>
              <a:t>-spec</a:t>
            </a:r>
            <a:r>
              <a:rPr lang="en-US" dirty="0"/>
              <a:t> Grammar</a:t>
            </a:r>
          </a:p>
        </p:txBody>
      </p:sp>
      <p:pic>
        <p:nvPicPr>
          <p:cNvPr id="9" name="Picture 8">
            <a:extLst>
              <a:ext uri="{FF2B5EF4-FFF2-40B4-BE49-F238E27FC236}">
                <a16:creationId xmlns:a16="http://schemas.microsoft.com/office/drawing/2014/main" id="{C7C27A05-1560-4AFF-B521-A793FBDEDD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03520" y="116663"/>
            <a:ext cx="11760518" cy="9469508"/>
          </a:xfrm>
          <a:prstGeom prst="rect">
            <a:avLst/>
          </a:prstGeom>
        </p:spPr>
      </p:pic>
    </p:spTree>
    <p:extLst>
      <p:ext uri="{BB962C8B-B14F-4D97-AF65-F5344CB8AC3E}">
        <p14:creationId xmlns:p14="http://schemas.microsoft.com/office/powerpoint/2010/main" val="49223891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FC834-6430-4E4A-83B7-97BA43C29D37}"/>
              </a:ext>
            </a:extLst>
          </p:cNvPr>
          <p:cNvSpPr>
            <a:spLocks noGrp="1"/>
          </p:cNvSpPr>
          <p:nvPr>
            <p:ph type="ctrTitle"/>
          </p:nvPr>
        </p:nvSpPr>
        <p:spPr>
          <a:xfrm>
            <a:off x="723900" y="1137147"/>
            <a:ext cx="16173450" cy="3602126"/>
          </a:xfrm>
        </p:spPr>
        <p:txBody>
          <a:bodyPr>
            <a:normAutofit/>
          </a:bodyPr>
          <a:lstStyle/>
          <a:p>
            <a:r>
              <a:rPr lang="en-CA" sz="6600" dirty="0">
                <a:solidFill>
                  <a:srgbClr val="1D326D"/>
                </a:solidFill>
                <a:sym typeface="Wingdings" panose="05000000000000000000" pitchFamily="2" charset="2"/>
              </a:rPr>
              <a:t></a:t>
            </a:r>
            <a:r>
              <a:rPr lang="en-CA" sz="6600" dirty="0">
                <a:solidFill>
                  <a:srgbClr val="1D326D"/>
                </a:solidFill>
              </a:rPr>
              <a:t> Tooling</a:t>
            </a:r>
            <a:endParaRPr lang="en-US" sz="6600" dirty="0">
              <a:solidFill>
                <a:srgbClr val="1D326D"/>
              </a:solidFill>
            </a:endParaRPr>
          </a:p>
        </p:txBody>
      </p:sp>
      <p:sp>
        <p:nvSpPr>
          <p:cNvPr id="3" name="Subtitle 2">
            <a:extLst>
              <a:ext uri="{FF2B5EF4-FFF2-40B4-BE49-F238E27FC236}">
                <a16:creationId xmlns:a16="http://schemas.microsoft.com/office/drawing/2014/main" id="{C660EB17-2854-4658-9BE6-4D698F62714C}"/>
              </a:ext>
            </a:extLst>
          </p:cNvPr>
          <p:cNvSpPr>
            <a:spLocks noGrp="1"/>
          </p:cNvSpPr>
          <p:nvPr>
            <p:ph type="subTitle" idx="1"/>
          </p:nvPr>
        </p:nvSpPr>
        <p:spPr>
          <a:xfrm>
            <a:off x="723900" y="5462192"/>
            <a:ext cx="14944338" cy="1385642"/>
          </a:xfrm>
        </p:spPr>
        <p:txBody>
          <a:bodyPr>
            <a:normAutofit fontScale="70000" lnSpcReduction="20000"/>
          </a:bodyPr>
          <a:lstStyle/>
          <a:p>
            <a:r>
              <a:rPr lang="en-CA" dirty="0"/>
              <a:t>Michael Herman (</a:t>
            </a:r>
            <a:r>
              <a:rPr lang="en-CA" cap="none" dirty="0"/>
              <a:t>@mwherman2000</a:t>
            </a:r>
            <a:r>
              <a:rPr lang="en-CA" dirty="0"/>
              <a:t>)</a:t>
            </a:r>
          </a:p>
          <a:p>
            <a:r>
              <a:rPr lang="en-CA" dirty="0"/>
              <a:t>Independent Blockchain Architect</a:t>
            </a:r>
          </a:p>
          <a:p>
            <a:r>
              <a:rPr lang="en-CA" dirty="0"/>
              <a:t>mwherman@parallelspace.net</a:t>
            </a:r>
            <a:endParaRPr lang="en-US" dirty="0"/>
          </a:p>
        </p:txBody>
      </p:sp>
      <p:sp>
        <p:nvSpPr>
          <p:cNvPr id="6" name="Date Placeholder 2">
            <a:extLst>
              <a:ext uri="{FF2B5EF4-FFF2-40B4-BE49-F238E27FC236}">
                <a16:creationId xmlns:a16="http://schemas.microsoft.com/office/drawing/2014/main" id="{2AD3D6DA-1F42-48CB-B93A-E92BA6EE4652}"/>
              </a:ext>
            </a:extLst>
          </p:cNvPr>
          <p:cNvSpPr txBox="1">
            <a:spLocks/>
          </p:cNvSpPr>
          <p:nvPr/>
        </p:nvSpPr>
        <p:spPr>
          <a:xfrm>
            <a:off x="10706614" y="9018020"/>
            <a:ext cx="5868474" cy="436742"/>
          </a:xfrm>
          <a:prstGeom prst="rect">
            <a:avLst/>
          </a:prstGeom>
        </p:spPr>
        <p:txBody>
          <a:bodyPr vert="horz" lIns="91440" tIns="45720" rIns="91440" bIns="45720" rtlCol="0" anchor="ctr"/>
          <a:lstStyle>
            <a:defPPr>
              <a:defRPr lang="en-US"/>
            </a:defPPr>
            <a:lvl1pPr marL="0" algn="r" defTabSz="457200" rtl="0" eaLnBrk="1" latinLnBrk="0" hangingPunct="1">
              <a:defRPr sz="1417"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E35A9342-8D2C-4F03-BE33-2A71AE2A9EC4}" type="datetime1">
              <a:rPr lang="en-CA" smtClean="0">
                <a:solidFill>
                  <a:schemeClr val="bg1"/>
                </a:solidFill>
              </a:rPr>
              <a:pPr/>
              <a:t>2019-03-30</a:t>
            </a:fld>
            <a:endParaRPr lang="en-CA" dirty="0">
              <a:solidFill>
                <a:schemeClr val="bg1"/>
              </a:solidFill>
            </a:endParaRPr>
          </a:p>
        </p:txBody>
      </p:sp>
      <p:sp>
        <p:nvSpPr>
          <p:cNvPr id="8" name="Slide Number Placeholder 7">
            <a:extLst>
              <a:ext uri="{FF2B5EF4-FFF2-40B4-BE49-F238E27FC236}">
                <a16:creationId xmlns:a16="http://schemas.microsoft.com/office/drawing/2014/main" id="{5ED9F88C-11C7-404F-8BFC-9D62817463E4}"/>
              </a:ext>
            </a:extLst>
          </p:cNvPr>
          <p:cNvSpPr>
            <a:spLocks noGrp="1"/>
          </p:cNvSpPr>
          <p:nvPr>
            <p:ph type="sldNum" sz="quarter" idx="12"/>
          </p:nvPr>
        </p:nvSpPr>
        <p:spPr/>
        <p:txBody>
          <a:bodyPr/>
          <a:lstStyle/>
          <a:p>
            <a:pPr algn="l"/>
            <a:fld id="{0B5C67D1-9F66-4BC1-9BEC-73C07D7C9B6B}" type="slidenum">
              <a:rPr lang="en-US" smtClean="0"/>
              <a:pPr algn="l"/>
              <a:t>63</a:t>
            </a:fld>
            <a:endParaRPr lang="en-US" dirty="0"/>
          </a:p>
        </p:txBody>
      </p:sp>
    </p:spTree>
    <p:extLst>
      <p:ext uri="{BB962C8B-B14F-4D97-AF65-F5344CB8AC3E}">
        <p14:creationId xmlns:p14="http://schemas.microsoft.com/office/powerpoint/2010/main" val="123912866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7149A-DEB5-495D-B0BD-57172DE66C6D}"/>
              </a:ext>
            </a:extLst>
          </p:cNvPr>
          <p:cNvSpPr>
            <a:spLocks noGrp="1"/>
          </p:cNvSpPr>
          <p:nvPr>
            <p:ph type="title"/>
          </p:nvPr>
        </p:nvSpPr>
        <p:spPr>
          <a:xfrm>
            <a:off x="704850" y="549745"/>
            <a:ext cx="16575088" cy="1487145"/>
          </a:xfrm>
        </p:spPr>
        <p:txBody>
          <a:bodyPr>
            <a:normAutofit/>
          </a:bodyPr>
          <a:lstStyle/>
          <a:p>
            <a:r>
              <a:rPr lang="en-CA" dirty="0"/>
              <a:t>Grammar-Based Automated Parser Generation</a:t>
            </a:r>
            <a:endParaRPr lang="en-US" dirty="0"/>
          </a:p>
        </p:txBody>
      </p:sp>
      <p:sp>
        <p:nvSpPr>
          <p:cNvPr id="3" name="Content Placeholder 2">
            <a:extLst>
              <a:ext uri="{FF2B5EF4-FFF2-40B4-BE49-F238E27FC236}">
                <a16:creationId xmlns:a16="http://schemas.microsoft.com/office/drawing/2014/main" id="{04ADCFD0-3963-46D5-9286-5D6B71E3A6D8}"/>
              </a:ext>
            </a:extLst>
          </p:cNvPr>
          <p:cNvSpPr>
            <a:spLocks noGrp="1"/>
          </p:cNvSpPr>
          <p:nvPr>
            <p:ph idx="1"/>
          </p:nvPr>
        </p:nvSpPr>
        <p:spPr/>
        <p:txBody>
          <a:bodyPr/>
          <a:lstStyle/>
          <a:p>
            <a:pPr marL="0" indent="0">
              <a:buNone/>
            </a:pPr>
            <a:r>
              <a:rPr lang="en-CA" b="1" dirty="0"/>
              <a:t>aparse parser generator (</a:t>
            </a:r>
            <a:r>
              <a:rPr lang="en-CA" b="1" dirty="0">
                <a:hlinkClick r:id="rId2"/>
              </a:rPr>
              <a:t>http://www.parse2.com</a:t>
            </a:r>
            <a:r>
              <a:rPr lang="en-CA" b="1" dirty="0"/>
              <a:t>) </a:t>
            </a:r>
          </a:p>
          <a:p>
            <a:r>
              <a:rPr lang="en-US" b="1" dirty="0"/>
              <a:t>parse2</a:t>
            </a:r>
            <a:r>
              <a:rPr lang="en-US" dirty="0"/>
              <a:t> produces the </a:t>
            </a:r>
            <a:r>
              <a:rPr lang="en-US" b="1" dirty="0"/>
              <a:t>aParse</a:t>
            </a:r>
            <a:r>
              <a:rPr lang="en-US" dirty="0"/>
              <a:t> parser generator that reads </a:t>
            </a:r>
            <a:r>
              <a:rPr lang="en-US" dirty="0">
                <a:hlinkClick r:id="rId3"/>
              </a:rPr>
              <a:t>Augmented BNF</a:t>
            </a:r>
            <a:r>
              <a:rPr lang="en-US" dirty="0"/>
              <a:t> grammars and produces Java, C++ or C# classes that can build parse trees for valid instances of those grammars. </a:t>
            </a:r>
            <a:r>
              <a:rPr lang="en-US" b="1" dirty="0"/>
              <a:t>aParse</a:t>
            </a:r>
            <a:r>
              <a:rPr lang="en-US" dirty="0"/>
              <a:t> is free to </a:t>
            </a:r>
            <a:r>
              <a:rPr lang="en-US" dirty="0">
                <a:hlinkClick r:id="rId4"/>
              </a:rPr>
              <a:t>download</a:t>
            </a:r>
            <a:r>
              <a:rPr lang="en-US" dirty="0"/>
              <a:t> and use without any obligations or limitations.</a:t>
            </a:r>
          </a:p>
          <a:p>
            <a:r>
              <a:rPr lang="en-US" dirty="0"/>
              <a:t>Using an </a:t>
            </a:r>
            <a:r>
              <a:rPr lang="en-US" b="1" dirty="0"/>
              <a:t>aParse</a:t>
            </a:r>
            <a:r>
              <a:rPr lang="en-US" dirty="0"/>
              <a:t> generated parser, a Java, C++ or C# program can confirm whether a stream of characters represents a valid instance of a particular grammar, for example, a message passed between two programs that should comply with an agreed protocol. The parse tree of a compliant message can be used by the program to process the message content (see the </a:t>
            </a:r>
            <a:r>
              <a:rPr lang="en-US" dirty="0">
                <a:hlinkClick r:id="rId5"/>
              </a:rPr>
              <a:t>examples</a:t>
            </a:r>
            <a:r>
              <a:rPr lang="en-US" dirty="0"/>
              <a:t> for a number of working programs that employ </a:t>
            </a:r>
            <a:r>
              <a:rPr lang="en-US" b="1" dirty="0"/>
              <a:t>aParse</a:t>
            </a:r>
            <a:r>
              <a:rPr lang="en-US" dirty="0"/>
              <a:t> generated parsers).</a:t>
            </a:r>
          </a:p>
          <a:p>
            <a:endParaRPr lang="en-US" dirty="0"/>
          </a:p>
        </p:txBody>
      </p:sp>
      <p:sp>
        <p:nvSpPr>
          <p:cNvPr id="4" name="Date Placeholder 3">
            <a:extLst>
              <a:ext uri="{FF2B5EF4-FFF2-40B4-BE49-F238E27FC236}">
                <a16:creationId xmlns:a16="http://schemas.microsoft.com/office/drawing/2014/main" id="{02140158-E56D-4B4F-BC67-B1F3EF74B55F}"/>
              </a:ext>
            </a:extLst>
          </p:cNvPr>
          <p:cNvSpPr>
            <a:spLocks noGrp="1"/>
          </p:cNvSpPr>
          <p:nvPr>
            <p:ph type="dt" sz="half" idx="10"/>
          </p:nvPr>
        </p:nvSpPr>
        <p:spPr/>
        <p:txBody>
          <a:bodyPr/>
          <a:lstStyle/>
          <a:p>
            <a:fld id="{59D78714-6900-46F5-A0F7-3B99E1427BA0}" type="datetime1">
              <a:rPr lang="en-CA" smtClean="0"/>
              <a:t>2019-03-30</a:t>
            </a:fld>
            <a:endParaRPr lang="en-CA" dirty="0"/>
          </a:p>
        </p:txBody>
      </p:sp>
      <p:sp>
        <p:nvSpPr>
          <p:cNvPr id="5" name="Footer Placeholder 4">
            <a:extLst>
              <a:ext uri="{FF2B5EF4-FFF2-40B4-BE49-F238E27FC236}">
                <a16:creationId xmlns:a16="http://schemas.microsoft.com/office/drawing/2014/main" id="{1B23FDFE-0A28-44F5-8E38-181BB3C4E113}"/>
              </a:ext>
            </a:extLst>
          </p:cNvPr>
          <p:cNvSpPr>
            <a:spLocks noGrp="1"/>
          </p:cNvSpPr>
          <p:nvPr>
            <p:ph type="ftr" sz="quarter" idx="11"/>
          </p:nvPr>
        </p:nvSpPr>
        <p:spPr/>
        <p:txBody>
          <a:bodyPr/>
          <a:lstStyle/>
          <a:p>
            <a:r>
              <a:rPr lang="en-US" dirty="0"/>
              <a:t>Hyperonomy Universal Decentralized Identifier URI Specification (did-</a:t>
            </a:r>
            <a:r>
              <a:rPr lang="en-US" dirty="0" err="1"/>
              <a:t>uri</a:t>
            </a:r>
            <a:r>
              <a:rPr lang="en-US" dirty="0"/>
              <a:t>-spec)</a:t>
            </a:r>
            <a:endParaRPr lang="en-CA" dirty="0"/>
          </a:p>
        </p:txBody>
      </p:sp>
      <p:sp>
        <p:nvSpPr>
          <p:cNvPr id="6" name="Slide Number Placeholder 5">
            <a:extLst>
              <a:ext uri="{FF2B5EF4-FFF2-40B4-BE49-F238E27FC236}">
                <a16:creationId xmlns:a16="http://schemas.microsoft.com/office/drawing/2014/main" id="{23A313AE-080B-4BBD-A36F-37126419E600}"/>
              </a:ext>
            </a:extLst>
          </p:cNvPr>
          <p:cNvSpPr>
            <a:spLocks noGrp="1"/>
          </p:cNvSpPr>
          <p:nvPr>
            <p:ph type="sldNum" sz="quarter" idx="12"/>
          </p:nvPr>
        </p:nvSpPr>
        <p:spPr/>
        <p:txBody>
          <a:bodyPr/>
          <a:lstStyle/>
          <a:p>
            <a:pPr algn="l"/>
            <a:fld id="{0B5C67D1-9F66-4BC1-9BEC-73C07D7C9B6B}" type="slidenum">
              <a:rPr lang="en-US" smtClean="0"/>
              <a:pPr algn="l"/>
              <a:t>64</a:t>
            </a:fld>
            <a:endParaRPr lang="en-US" dirty="0"/>
          </a:p>
        </p:txBody>
      </p:sp>
    </p:spTree>
    <p:extLst>
      <p:ext uri="{BB962C8B-B14F-4D97-AF65-F5344CB8AC3E}">
        <p14:creationId xmlns:p14="http://schemas.microsoft.com/office/powerpoint/2010/main" val="312098006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EF805C-B77D-4186-8589-BDA055BF8C49}"/>
              </a:ext>
            </a:extLst>
          </p:cNvPr>
          <p:cNvSpPr>
            <a:spLocks noGrp="1"/>
          </p:cNvSpPr>
          <p:nvPr>
            <p:ph type="title"/>
          </p:nvPr>
        </p:nvSpPr>
        <p:spPr/>
        <p:txBody>
          <a:bodyPr/>
          <a:lstStyle/>
          <a:p>
            <a:r>
              <a:rPr lang="en-CA" dirty="0"/>
              <a:t>Grammar Testing / Validation</a:t>
            </a:r>
            <a:endParaRPr lang="en-US" dirty="0"/>
          </a:p>
        </p:txBody>
      </p:sp>
      <p:sp>
        <p:nvSpPr>
          <p:cNvPr id="3" name="Content Placeholder 2">
            <a:extLst>
              <a:ext uri="{FF2B5EF4-FFF2-40B4-BE49-F238E27FC236}">
                <a16:creationId xmlns:a16="http://schemas.microsoft.com/office/drawing/2014/main" id="{69D1FB29-653F-47C3-BC34-15397E807251}"/>
              </a:ext>
            </a:extLst>
          </p:cNvPr>
          <p:cNvSpPr>
            <a:spLocks noGrp="1"/>
          </p:cNvSpPr>
          <p:nvPr>
            <p:ph idx="1"/>
          </p:nvPr>
        </p:nvSpPr>
        <p:spPr>
          <a:xfrm>
            <a:off x="704850" y="1295400"/>
            <a:ext cx="15870238" cy="7389735"/>
          </a:xfrm>
        </p:spPr>
        <p:txBody>
          <a:bodyPr/>
          <a:lstStyle/>
          <a:p>
            <a:pPr marL="0" indent="0">
              <a:buNone/>
            </a:pPr>
            <a:r>
              <a:rPr lang="en-US" b="1" dirty="0">
                <a:latin typeface="Consolas" panose="020B0609020204030204" pitchFamily="49" charset="0"/>
              </a:rPr>
              <a:t>did-</a:t>
            </a:r>
            <a:r>
              <a:rPr lang="en-US" b="1" dirty="0" err="1">
                <a:latin typeface="Consolas" panose="020B0609020204030204" pitchFamily="49" charset="0"/>
              </a:rPr>
              <a:t>uri</a:t>
            </a:r>
            <a:r>
              <a:rPr lang="en-US" b="1" dirty="0"/>
              <a:t> Grammar Validation Tool (Web)</a:t>
            </a:r>
          </a:p>
          <a:p>
            <a:r>
              <a:rPr lang="en-US" dirty="0"/>
              <a:t>The following web app is being used to validate the </a:t>
            </a:r>
            <a:r>
              <a:rPr lang="en-US" dirty="0">
                <a:latin typeface="Consolas" panose="020B0609020204030204" pitchFamily="49" charset="0"/>
              </a:rPr>
              <a:t>did-</a:t>
            </a:r>
            <a:r>
              <a:rPr lang="en-US" dirty="0" err="1">
                <a:latin typeface="Consolas" panose="020B0609020204030204" pitchFamily="49" charset="0"/>
              </a:rPr>
              <a:t>uri</a:t>
            </a:r>
            <a:r>
              <a:rPr lang="en-US" dirty="0"/>
              <a:t> grammar against the lower-level use cases:</a:t>
            </a:r>
            <a:br>
              <a:rPr lang="en-US" dirty="0"/>
            </a:br>
            <a:r>
              <a:rPr lang="en-US" dirty="0"/>
              <a:t>The BNF Verification Service (</a:t>
            </a:r>
            <a:r>
              <a:rPr lang="en-US" u="sng" dirty="0">
                <a:hlinkClick r:id="rId2"/>
              </a:rPr>
              <a:t>http://arran.fi.muni.cz/bnfparser2/</a:t>
            </a:r>
            <a:r>
              <a:rPr lang="en-US" dirty="0"/>
              <a:t>) </a:t>
            </a:r>
          </a:p>
          <a:p>
            <a:endParaRPr lang="en-US" dirty="0"/>
          </a:p>
        </p:txBody>
      </p:sp>
      <p:sp>
        <p:nvSpPr>
          <p:cNvPr id="4" name="Date Placeholder 3">
            <a:extLst>
              <a:ext uri="{FF2B5EF4-FFF2-40B4-BE49-F238E27FC236}">
                <a16:creationId xmlns:a16="http://schemas.microsoft.com/office/drawing/2014/main" id="{CE735E62-1794-4F00-8A45-89C6069B2584}"/>
              </a:ext>
            </a:extLst>
          </p:cNvPr>
          <p:cNvSpPr>
            <a:spLocks noGrp="1"/>
          </p:cNvSpPr>
          <p:nvPr>
            <p:ph type="dt" sz="half" idx="10"/>
          </p:nvPr>
        </p:nvSpPr>
        <p:spPr/>
        <p:txBody>
          <a:bodyPr/>
          <a:lstStyle/>
          <a:p>
            <a:fld id="{8993ED3D-8A05-41D6-9CA3-83D4DCCC5AAF}" type="datetime1">
              <a:rPr lang="en-CA" smtClean="0"/>
              <a:t>2019-03-30</a:t>
            </a:fld>
            <a:endParaRPr lang="en-CA" dirty="0"/>
          </a:p>
        </p:txBody>
      </p:sp>
      <p:pic>
        <p:nvPicPr>
          <p:cNvPr id="7170" name="Picture 2" descr="https://user-images.githubusercontent.com/6101736/54004838-5ef86800-4114-11e9-8ec2-413c9578e85a.png">
            <a:extLst>
              <a:ext uri="{FF2B5EF4-FFF2-40B4-BE49-F238E27FC236}">
                <a16:creationId xmlns:a16="http://schemas.microsoft.com/office/drawing/2014/main" id="{FEB4E4ED-6744-48B0-B8BA-C20CADCB27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76749" y="3073293"/>
            <a:ext cx="8360017" cy="6621683"/>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sp>
        <p:nvSpPr>
          <p:cNvPr id="6" name="Slide Number Placeholder 5">
            <a:extLst>
              <a:ext uri="{FF2B5EF4-FFF2-40B4-BE49-F238E27FC236}">
                <a16:creationId xmlns:a16="http://schemas.microsoft.com/office/drawing/2014/main" id="{F59A7244-7F2A-44BA-8B81-262BEC3E4DF3}"/>
              </a:ext>
            </a:extLst>
          </p:cNvPr>
          <p:cNvSpPr>
            <a:spLocks noGrp="1"/>
          </p:cNvSpPr>
          <p:nvPr>
            <p:ph type="sldNum" sz="quarter" idx="12"/>
          </p:nvPr>
        </p:nvSpPr>
        <p:spPr/>
        <p:txBody>
          <a:bodyPr/>
          <a:lstStyle/>
          <a:p>
            <a:pPr algn="l"/>
            <a:fld id="{0B5C67D1-9F66-4BC1-9BEC-73C07D7C9B6B}" type="slidenum">
              <a:rPr lang="en-US" smtClean="0"/>
              <a:pPr algn="l"/>
              <a:t>65</a:t>
            </a:fld>
            <a:endParaRPr lang="en-US" dirty="0"/>
          </a:p>
        </p:txBody>
      </p:sp>
    </p:spTree>
    <p:extLst>
      <p:ext uri="{BB962C8B-B14F-4D97-AF65-F5344CB8AC3E}">
        <p14:creationId xmlns:p14="http://schemas.microsoft.com/office/powerpoint/2010/main" val="364982850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EF805C-B77D-4186-8589-BDA055BF8C49}"/>
              </a:ext>
            </a:extLst>
          </p:cNvPr>
          <p:cNvSpPr>
            <a:spLocks noGrp="1"/>
          </p:cNvSpPr>
          <p:nvPr>
            <p:ph type="title"/>
          </p:nvPr>
        </p:nvSpPr>
        <p:spPr/>
        <p:txBody>
          <a:bodyPr/>
          <a:lstStyle/>
          <a:p>
            <a:r>
              <a:rPr lang="en-CA" dirty="0"/>
              <a:t>Implications</a:t>
            </a:r>
            <a:endParaRPr lang="en-US" dirty="0"/>
          </a:p>
        </p:txBody>
      </p:sp>
      <p:sp>
        <p:nvSpPr>
          <p:cNvPr id="3" name="Content Placeholder 2">
            <a:extLst>
              <a:ext uri="{FF2B5EF4-FFF2-40B4-BE49-F238E27FC236}">
                <a16:creationId xmlns:a16="http://schemas.microsoft.com/office/drawing/2014/main" id="{69D1FB29-653F-47C3-BC34-15397E807251}"/>
              </a:ext>
            </a:extLst>
          </p:cNvPr>
          <p:cNvSpPr>
            <a:spLocks noGrp="1"/>
          </p:cNvSpPr>
          <p:nvPr>
            <p:ph idx="1"/>
          </p:nvPr>
        </p:nvSpPr>
        <p:spPr/>
        <p:txBody>
          <a:bodyPr/>
          <a:lstStyle/>
          <a:p>
            <a:pPr marL="0" indent="0">
              <a:buNone/>
            </a:pPr>
            <a:r>
              <a:rPr lang="en-US" b="1" dirty="0"/>
              <a:t>Impact on DID Document Grammar</a:t>
            </a:r>
          </a:p>
          <a:p>
            <a:r>
              <a:rPr lang="en-US" dirty="0"/>
              <a:t>";" is no longer needed/used in a DID Document</a:t>
            </a:r>
          </a:p>
          <a:p>
            <a:r>
              <a:rPr lang="en-US" dirty="0"/>
              <a:t>From a syntactical perspective, all "anchors" / "selection IDs" are prefixed with a '#' only. </a:t>
            </a:r>
          </a:p>
          <a:p>
            <a:r>
              <a:rPr lang="en-US" dirty="0"/>
              <a:t>The semantic meaning is determined by the referring </a:t>
            </a:r>
            <a:r>
              <a:rPr lang="en-US" dirty="0">
                <a:latin typeface="Consolas" panose="020B0609020204030204" pitchFamily="49" charset="0"/>
              </a:rPr>
              <a:t>did-</a:t>
            </a:r>
            <a:r>
              <a:rPr lang="en-US" dirty="0" err="1">
                <a:latin typeface="Consolas" panose="020B0609020204030204" pitchFamily="49" charset="0"/>
              </a:rPr>
              <a:t>uri</a:t>
            </a:r>
            <a:r>
              <a:rPr lang="en-US" dirty="0"/>
              <a:t> transformer.</a:t>
            </a:r>
          </a:p>
          <a:p>
            <a:pPr marL="0" indent="0">
              <a:buNone/>
            </a:pPr>
            <a:r>
              <a:rPr lang="en-US" b="1" dirty="0"/>
              <a:t>Impact on Other Specifications</a:t>
            </a:r>
          </a:p>
          <a:p>
            <a:r>
              <a:rPr lang="en-US" dirty="0"/>
              <a:t>Hyperledger Indy HIPEs</a:t>
            </a:r>
          </a:p>
          <a:p>
            <a:pPr lvl="1"/>
            <a:r>
              <a:rPr lang="en-US" dirty="0"/>
              <a:t>Feature discovery "filter" operator</a:t>
            </a:r>
          </a:p>
          <a:p>
            <a:pPr lvl="1"/>
            <a:r>
              <a:rPr lang="en-US" dirty="0"/>
              <a:t>Attachments id attributes</a:t>
            </a:r>
          </a:p>
          <a:p>
            <a:r>
              <a:rPr lang="en-US" dirty="0"/>
              <a:t>Others?</a:t>
            </a:r>
          </a:p>
        </p:txBody>
      </p:sp>
      <p:sp>
        <p:nvSpPr>
          <p:cNvPr id="4" name="Date Placeholder 3">
            <a:extLst>
              <a:ext uri="{FF2B5EF4-FFF2-40B4-BE49-F238E27FC236}">
                <a16:creationId xmlns:a16="http://schemas.microsoft.com/office/drawing/2014/main" id="{CE735E62-1794-4F00-8A45-89C6069B2584}"/>
              </a:ext>
            </a:extLst>
          </p:cNvPr>
          <p:cNvSpPr>
            <a:spLocks noGrp="1"/>
          </p:cNvSpPr>
          <p:nvPr>
            <p:ph type="dt" sz="half" idx="10"/>
          </p:nvPr>
        </p:nvSpPr>
        <p:spPr/>
        <p:txBody>
          <a:bodyPr/>
          <a:lstStyle/>
          <a:p>
            <a:fld id="{43331B57-E4BE-4638-8951-D7B9677E2205}" type="datetime1">
              <a:rPr lang="en-CA" smtClean="0"/>
              <a:t>2019-03-30</a:t>
            </a:fld>
            <a:endParaRPr lang="en-CA" dirty="0"/>
          </a:p>
        </p:txBody>
      </p:sp>
      <p:sp>
        <p:nvSpPr>
          <p:cNvPr id="5" name="Footer Placeholder 4">
            <a:extLst>
              <a:ext uri="{FF2B5EF4-FFF2-40B4-BE49-F238E27FC236}">
                <a16:creationId xmlns:a16="http://schemas.microsoft.com/office/drawing/2014/main" id="{02ED0907-7CD9-4759-8211-FB3F8EFA71C1}"/>
              </a:ext>
            </a:extLst>
          </p:cNvPr>
          <p:cNvSpPr>
            <a:spLocks noGrp="1"/>
          </p:cNvSpPr>
          <p:nvPr>
            <p:ph type="ftr" sz="quarter" idx="11"/>
          </p:nvPr>
        </p:nvSpPr>
        <p:spPr/>
        <p:txBody>
          <a:bodyPr/>
          <a:lstStyle/>
          <a:p>
            <a:r>
              <a:rPr lang="en-US" dirty="0"/>
              <a:t>Hyperonomy Universal Decentralized Identifier URI Specification (did-</a:t>
            </a:r>
            <a:r>
              <a:rPr lang="en-US" dirty="0" err="1"/>
              <a:t>uri</a:t>
            </a:r>
            <a:r>
              <a:rPr lang="en-US" dirty="0"/>
              <a:t>-spec)</a:t>
            </a:r>
            <a:endParaRPr lang="en-CA" dirty="0"/>
          </a:p>
        </p:txBody>
      </p:sp>
      <p:sp>
        <p:nvSpPr>
          <p:cNvPr id="6" name="Slide Number Placeholder 5">
            <a:extLst>
              <a:ext uri="{FF2B5EF4-FFF2-40B4-BE49-F238E27FC236}">
                <a16:creationId xmlns:a16="http://schemas.microsoft.com/office/drawing/2014/main" id="{BF360E1D-8E89-49F1-9FA3-A863AB7E18BB}"/>
              </a:ext>
            </a:extLst>
          </p:cNvPr>
          <p:cNvSpPr>
            <a:spLocks noGrp="1"/>
          </p:cNvSpPr>
          <p:nvPr>
            <p:ph type="sldNum" sz="quarter" idx="12"/>
          </p:nvPr>
        </p:nvSpPr>
        <p:spPr/>
        <p:txBody>
          <a:bodyPr/>
          <a:lstStyle/>
          <a:p>
            <a:pPr algn="l"/>
            <a:fld id="{0B5C67D1-9F66-4BC1-9BEC-73C07D7C9B6B}" type="slidenum">
              <a:rPr lang="en-US" smtClean="0"/>
              <a:pPr algn="l"/>
              <a:t>66</a:t>
            </a:fld>
            <a:endParaRPr lang="en-US" dirty="0"/>
          </a:p>
        </p:txBody>
      </p:sp>
    </p:spTree>
    <p:extLst>
      <p:ext uri="{BB962C8B-B14F-4D97-AF65-F5344CB8AC3E}">
        <p14:creationId xmlns:p14="http://schemas.microsoft.com/office/powerpoint/2010/main" val="388894615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C31B5-F7C8-44A7-A94F-87981BBA8572}"/>
              </a:ext>
            </a:extLst>
          </p:cNvPr>
          <p:cNvSpPr>
            <a:spLocks noGrp="1"/>
          </p:cNvSpPr>
          <p:nvPr>
            <p:ph type="title"/>
          </p:nvPr>
        </p:nvSpPr>
        <p:spPr/>
        <p:txBody>
          <a:bodyPr/>
          <a:lstStyle/>
          <a:p>
            <a:r>
              <a:rPr lang="en-CA" dirty="0"/>
              <a:t>Example 16</a:t>
            </a:r>
            <a:endParaRPr lang="en-US" dirty="0"/>
          </a:p>
        </p:txBody>
      </p:sp>
      <p:sp>
        <p:nvSpPr>
          <p:cNvPr id="3" name="Date Placeholder 2">
            <a:extLst>
              <a:ext uri="{FF2B5EF4-FFF2-40B4-BE49-F238E27FC236}">
                <a16:creationId xmlns:a16="http://schemas.microsoft.com/office/drawing/2014/main" id="{E2E256E7-7D4C-40B4-AD19-2AF9F3DCC46D}"/>
              </a:ext>
            </a:extLst>
          </p:cNvPr>
          <p:cNvSpPr>
            <a:spLocks noGrp="1"/>
          </p:cNvSpPr>
          <p:nvPr>
            <p:ph type="dt" sz="half" idx="10"/>
          </p:nvPr>
        </p:nvSpPr>
        <p:spPr/>
        <p:txBody>
          <a:bodyPr/>
          <a:lstStyle/>
          <a:p>
            <a:fld id="{AEBC0A79-33E3-419A-AB85-34666388398D}" type="datetime1">
              <a:rPr lang="en-CA" smtClean="0"/>
              <a:t>2019-03-30</a:t>
            </a:fld>
            <a:endParaRPr lang="en-CA" dirty="0"/>
          </a:p>
        </p:txBody>
      </p:sp>
      <p:sp>
        <p:nvSpPr>
          <p:cNvPr id="4" name="Footer Placeholder 3">
            <a:extLst>
              <a:ext uri="{FF2B5EF4-FFF2-40B4-BE49-F238E27FC236}">
                <a16:creationId xmlns:a16="http://schemas.microsoft.com/office/drawing/2014/main" id="{DB8F8EAB-446B-4130-9CB5-B027438F2DBB}"/>
              </a:ext>
            </a:extLst>
          </p:cNvPr>
          <p:cNvSpPr>
            <a:spLocks noGrp="1"/>
          </p:cNvSpPr>
          <p:nvPr>
            <p:ph type="ftr" sz="quarter" idx="11"/>
          </p:nvPr>
        </p:nvSpPr>
        <p:spPr/>
        <p:txBody>
          <a:bodyPr/>
          <a:lstStyle/>
          <a:p>
            <a:r>
              <a:rPr lang="en-US" dirty="0"/>
              <a:t>Hyperonomy Universal Decentralized Identifier URI Specification (did-</a:t>
            </a:r>
            <a:r>
              <a:rPr lang="en-US" dirty="0" err="1"/>
              <a:t>uri</a:t>
            </a:r>
            <a:r>
              <a:rPr lang="en-US" dirty="0"/>
              <a:t>-spec)</a:t>
            </a:r>
            <a:endParaRPr lang="en-CA" dirty="0"/>
          </a:p>
        </p:txBody>
      </p:sp>
      <p:pic>
        <p:nvPicPr>
          <p:cNvPr id="5" name="Picture 4">
            <a:extLst>
              <a:ext uri="{FF2B5EF4-FFF2-40B4-BE49-F238E27FC236}">
                <a16:creationId xmlns:a16="http://schemas.microsoft.com/office/drawing/2014/main" id="{5DFC038A-A4F8-481A-B63A-BFAFB3D3213D}"/>
              </a:ext>
            </a:extLst>
          </p:cNvPr>
          <p:cNvPicPr>
            <a:picLocks noChangeAspect="1"/>
          </p:cNvPicPr>
          <p:nvPr/>
        </p:nvPicPr>
        <p:blipFill>
          <a:blip r:embed="rId2"/>
          <a:stretch>
            <a:fillRect/>
          </a:stretch>
        </p:blipFill>
        <p:spPr>
          <a:xfrm>
            <a:off x="0" y="1293316"/>
            <a:ext cx="17299967" cy="6970916"/>
          </a:xfrm>
          <a:prstGeom prst="rect">
            <a:avLst/>
          </a:prstGeom>
        </p:spPr>
      </p:pic>
    </p:spTree>
    <p:extLst>
      <p:ext uri="{BB962C8B-B14F-4D97-AF65-F5344CB8AC3E}">
        <p14:creationId xmlns:p14="http://schemas.microsoft.com/office/powerpoint/2010/main" val="334277272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C31B5-F7C8-44A7-A94F-87981BBA8572}"/>
              </a:ext>
            </a:extLst>
          </p:cNvPr>
          <p:cNvSpPr>
            <a:spLocks noGrp="1"/>
          </p:cNvSpPr>
          <p:nvPr>
            <p:ph type="title"/>
          </p:nvPr>
        </p:nvSpPr>
        <p:spPr/>
        <p:txBody>
          <a:bodyPr/>
          <a:lstStyle/>
          <a:p>
            <a:r>
              <a:rPr lang="en-CA" dirty="0"/>
              <a:t>Example 16</a:t>
            </a:r>
            <a:endParaRPr lang="en-US" dirty="0"/>
          </a:p>
        </p:txBody>
      </p:sp>
      <p:sp>
        <p:nvSpPr>
          <p:cNvPr id="3" name="Date Placeholder 2">
            <a:extLst>
              <a:ext uri="{FF2B5EF4-FFF2-40B4-BE49-F238E27FC236}">
                <a16:creationId xmlns:a16="http://schemas.microsoft.com/office/drawing/2014/main" id="{E2E256E7-7D4C-40B4-AD19-2AF9F3DCC46D}"/>
              </a:ext>
            </a:extLst>
          </p:cNvPr>
          <p:cNvSpPr>
            <a:spLocks noGrp="1"/>
          </p:cNvSpPr>
          <p:nvPr>
            <p:ph type="dt" sz="half" idx="10"/>
          </p:nvPr>
        </p:nvSpPr>
        <p:spPr/>
        <p:txBody>
          <a:bodyPr/>
          <a:lstStyle/>
          <a:p>
            <a:fld id="{AEBC0A79-33E3-419A-AB85-34666388398D}" type="datetime1">
              <a:rPr lang="en-CA" smtClean="0"/>
              <a:t>2019-03-30</a:t>
            </a:fld>
            <a:endParaRPr lang="en-CA" dirty="0"/>
          </a:p>
        </p:txBody>
      </p:sp>
      <p:pic>
        <p:nvPicPr>
          <p:cNvPr id="7" name="Picture 6">
            <a:extLst>
              <a:ext uri="{FF2B5EF4-FFF2-40B4-BE49-F238E27FC236}">
                <a16:creationId xmlns:a16="http://schemas.microsoft.com/office/drawing/2014/main" id="{1DAA446F-2D04-4E26-840B-951B1BBF8F88}"/>
              </a:ext>
            </a:extLst>
          </p:cNvPr>
          <p:cNvPicPr>
            <a:picLocks noChangeAspect="1"/>
          </p:cNvPicPr>
          <p:nvPr/>
        </p:nvPicPr>
        <p:blipFill>
          <a:blip r:embed="rId2"/>
          <a:stretch>
            <a:fillRect/>
          </a:stretch>
        </p:blipFill>
        <p:spPr>
          <a:xfrm>
            <a:off x="-55006" y="1293316"/>
            <a:ext cx="17334943" cy="8412077"/>
          </a:xfrm>
          <a:prstGeom prst="rect">
            <a:avLst/>
          </a:prstGeom>
        </p:spPr>
      </p:pic>
      <p:sp>
        <p:nvSpPr>
          <p:cNvPr id="8" name="Rectangle 7">
            <a:extLst>
              <a:ext uri="{FF2B5EF4-FFF2-40B4-BE49-F238E27FC236}">
                <a16:creationId xmlns:a16="http://schemas.microsoft.com/office/drawing/2014/main" id="{CCA2DE71-FB7D-4C99-93B1-727A54423634}"/>
              </a:ext>
            </a:extLst>
          </p:cNvPr>
          <p:cNvSpPr/>
          <p:nvPr/>
        </p:nvSpPr>
        <p:spPr>
          <a:xfrm>
            <a:off x="914399" y="8218249"/>
            <a:ext cx="7725569" cy="426322"/>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CA53AE9C-6AD4-48C6-84E1-D163A1E24D84}"/>
              </a:ext>
            </a:extLst>
          </p:cNvPr>
          <p:cNvSpPr/>
          <p:nvPr/>
        </p:nvSpPr>
        <p:spPr>
          <a:xfrm>
            <a:off x="9933709" y="8209323"/>
            <a:ext cx="7304664" cy="43524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62265918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FC834-6430-4E4A-83B7-97BA43C29D37}"/>
              </a:ext>
            </a:extLst>
          </p:cNvPr>
          <p:cNvSpPr>
            <a:spLocks noGrp="1"/>
          </p:cNvSpPr>
          <p:nvPr>
            <p:ph type="ctrTitle"/>
          </p:nvPr>
        </p:nvSpPr>
        <p:spPr>
          <a:xfrm>
            <a:off x="723900" y="1137147"/>
            <a:ext cx="16173450" cy="3602126"/>
          </a:xfrm>
        </p:spPr>
        <p:txBody>
          <a:bodyPr>
            <a:normAutofit/>
          </a:bodyPr>
          <a:lstStyle/>
          <a:p>
            <a:r>
              <a:rPr lang="en-CA" sz="6600" dirty="0">
                <a:solidFill>
                  <a:srgbClr val="1D326D"/>
                </a:solidFill>
                <a:sym typeface="Wingdings" panose="05000000000000000000" pitchFamily="2" charset="2"/>
              </a:rPr>
              <a:t></a:t>
            </a:r>
            <a:r>
              <a:rPr lang="en-CA" sz="6600" dirty="0">
                <a:solidFill>
                  <a:srgbClr val="1D326D"/>
                </a:solidFill>
              </a:rPr>
              <a:t> Wrapping UP…</a:t>
            </a:r>
            <a:endParaRPr lang="en-US" sz="6600" dirty="0">
              <a:solidFill>
                <a:srgbClr val="1D326D"/>
              </a:solidFill>
            </a:endParaRPr>
          </a:p>
        </p:txBody>
      </p:sp>
      <p:sp>
        <p:nvSpPr>
          <p:cNvPr id="3" name="Subtitle 2">
            <a:extLst>
              <a:ext uri="{FF2B5EF4-FFF2-40B4-BE49-F238E27FC236}">
                <a16:creationId xmlns:a16="http://schemas.microsoft.com/office/drawing/2014/main" id="{C660EB17-2854-4658-9BE6-4D698F62714C}"/>
              </a:ext>
            </a:extLst>
          </p:cNvPr>
          <p:cNvSpPr>
            <a:spLocks noGrp="1"/>
          </p:cNvSpPr>
          <p:nvPr>
            <p:ph type="subTitle" idx="1"/>
          </p:nvPr>
        </p:nvSpPr>
        <p:spPr>
          <a:xfrm>
            <a:off x="723900" y="5462192"/>
            <a:ext cx="14944338" cy="1385642"/>
          </a:xfrm>
        </p:spPr>
        <p:txBody>
          <a:bodyPr>
            <a:normAutofit fontScale="70000" lnSpcReduction="20000"/>
          </a:bodyPr>
          <a:lstStyle/>
          <a:p>
            <a:r>
              <a:rPr lang="en-CA" dirty="0"/>
              <a:t>Michael Herman (</a:t>
            </a:r>
            <a:r>
              <a:rPr lang="en-CA" cap="none" dirty="0"/>
              <a:t>@mwherman2000</a:t>
            </a:r>
            <a:r>
              <a:rPr lang="en-CA" dirty="0"/>
              <a:t>)</a:t>
            </a:r>
          </a:p>
          <a:p>
            <a:r>
              <a:rPr lang="en-CA" dirty="0"/>
              <a:t>Independent Blockchain Architect</a:t>
            </a:r>
          </a:p>
          <a:p>
            <a:r>
              <a:rPr lang="en-CA" dirty="0"/>
              <a:t>mwherman@parallelspace.net</a:t>
            </a:r>
            <a:endParaRPr lang="en-US" dirty="0"/>
          </a:p>
        </p:txBody>
      </p:sp>
      <p:sp>
        <p:nvSpPr>
          <p:cNvPr id="6" name="Date Placeholder 2">
            <a:extLst>
              <a:ext uri="{FF2B5EF4-FFF2-40B4-BE49-F238E27FC236}">
                <a16:creationId xmlns:a16="http://schemas.microsoft.com/office/drawing/2014/main" id="{B7F5412E-5DEB-4BEC-9DBB-F1C88B73A0F0}"/>
              </a:ext>
            </a:extLst>
          </p:cNvPr>
          <p:cNvSpPr txBox="1">
            <a:spLocks/>
          </p:cNvSpPr>
          <p:nvPr/>
        </p:nvSpPr>
        <p:spPr>
          <a:xfrm>
            <a:off x="10706614" y="9018020"/>
            <a:ext cx="5868474" cy="436742"/>
          </a:xfrm>
          <a:prstGeom prst="rect">
            <a:avLst/>
          </a:prstGeom>
        </p:spPr>
        <p:txBody>
          <a:bodyPr vert="horz" lIns="91440" tIns="45720" rIns="91440" bIns="45720" rtlCol="0" anchor="ctr"/>
          <a:lstStyle>
            <a:defPPr>
              <a:defRPr lang="en-US"/>
            </a:defPPr>
            <a:lvl1pPr marL="0" algn="r" defTabSz="457200" rtl="0" eaLnBrk="1" latinLnBrk="0" hangingPunct="1">
              <a:defRPr sz="1417"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E35A9342-8D2C-4F03-BE33-2A71AE2A9EC4}" type="datetime1">
              <a:rPr lang="en-CA" smtClean="0">
                <a:solidFill>
                  <a:schemeClr val="bg1"/>
                </a:solidFill>
              </a:rPr>
              <a:pPr/>
              <a:t>2019-03-30</a:t>
            </a:fld>
            <a:endParaRPr lang="en-CA" dirty="0">
              <a:solidFill>
                <a:schemeClr val="bg1"/>
              </a:solidFill>
            </a:endParaRPr>
          </a:p>
        </p:txBody>
      </p:sp>
      <p:sp>
        <p:nvSpPr>
          <p:cNvPr id="8" name="Slide Number Placeholder 7">
            <a:extLst>
              <a:ext uri="{FF2B5EF4-FFF2-40B4-BE49-F238E27FC236}">
                <a16:creationId xmlns:a16="http://schemas.microsoft.com/office/drawing/2014/main" id="{B41E3CD0-10D8-4D37-8C62-EAA7236E5C1C}"/>
              </a:ext>
            </a:extLst>
          </p:cNvPr>
          <p:cNvSpPr>
            <a:spLocks noGrp="1"/>
          </p:cNvSpPr>
          <p:nvPr>
            <p:ph type="sldNum" sz="quarter" idx="12"/>
          </p:nvPr>
        </p:nvSpPr>
        <p:spPr/>
        <p:txBody>
          <a:bodyPr/>
          <a:lstStyle/>
          <a:p>
            <a:pPr algn="l"/>
            <a:fld id="{0B5C67D1-9F66-4BC1-9BEC-73C07D7C9B6B}" type="slidenum">
              <a:rPr lang="en-US" smtClean="0"/>
              <a:pPr algn="l"/>
              <a:t>69</a:t>
            </a:fld>
            <a:endParaRPr lang="en-US" dirty="0"/>
          </a:p>
        </p:txBody>
      </p:sp>
    </p:spTree>
    <p:extLst>
      <p:ext uri="{BB962C8B-B14F-4D97-AF65-F5344CB8AC3E}">
        <p14:creationId xmlns:p14="http://schemas.microsoft.com/office/powerpoint/2010/main" val="31575896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88E31F-62A7-4A5E-A45E-5389712FC7FD}"/>
              </a:ext>
            </a:extLst>
          </p:cNvPr>
          <p:cNvSpPr>
            <a:spLocks noGrp="1"/>
          </p:cNvSpPr>
          <p:nvPr>
            <p:ph type="title"/>
          </p:nvPr>
        </p:nvSpPr>
        <p:spPr/>
        <p:txBody>
          <a:bodyPr>
            <a:normAutofit/>
          </a:bodyPr>
          <a:lstStyle/>
          <a:p>
            <a:r>
              <a:rPr lang="en-CA" sz="5400" dirty="0">
                <a:solidFill>
                  <a:srgbClr val="1D326D"/>
                </a:solidFill>
                <a:latin typeface="Koblenz Serial" panose="02000000000000000000" pitchFamily="50" charset="0"/>
              </a:rPr>
              <a:t>Purpose </a:t>
            </a:r>
            <a:r>
              <a:rPr lang="en-CA" dirty="0"/>
              <a:t>and Audience</a:t>
            </a:r>
            <a:endParaRPr lang="en-US" sz="5400" dirty="0">
              <a:solidFill>
                <a:srgbClr val="1D326D"/>
              </a:solidFill>
              <a:latin typeface="Koblenz Serial" panose="02000000000000000000" pitchFamily="50" charset="0"/>
            </a:endParaRPr>
          </a:p>
        </p:txBody>
      </p:sp>
      <p:sp>
        <p:nvSpPr>
          <p:cNvPr id="3" name="Content Placeholder 2">
            <a:extLst>
              <a:ext uri="{FF2B5EF4-FFF2-40B4-BE49-F238E27FC236}">
                <a16:creationId xmlns:a16="http://schemas.microsoft.com/office/drawing/2014/main" id="{ADF1BD8D-B7AA-4DB6-823F-F6D55D90000B}"/>
              </a:ext>
            </a:extLst>
          </p:cNvPr>
          <p:cNvSpPr>
            <a:spLocks noGrp="1"/>
          </p:cNvSpPr>
          <p:nvPr>
            <p:ph idx="1"/>
          </p:nvPr>
        </p:nvSpPr>
        <p:spPr>
          <a:xfrm>
            <a:off x="704850" y="1409700"/>
            <a:ext cx="15870238" cy="7779868"/>
          </a:xfrm>
        </p:spPr>
        <p:txBody>
          <a:bodyPr>
            <a:normAutofit/>
          </a:bodyPr>
          <a:lstStyle/>
          <a:p>
            <a:pPr marL="0" indent="0">
              <a:buNone/>
            </a:pPr>
            <a:r>
              <a:rPr lang="en-CA" b="1" dirty="0"/>
              <a:t>Purpose</a:t>
            </a:r>
          </a:p>
          <a:p>
            <a:pPr marL="0" indent="0">
              <a:buNone/>
            </a:pPr>
            <a:r>
              <a:rPr lang="en-US" dirty="0"/>
              <a:t>The purpose of this specification is to document the development of as well as the final version of the </a:t>
            </a:r>
            <a:r>
              <a:rPr lang="en-US" dirty="0">
                <a:latin typeface="Consolas" panose="020B0609020204030204" pitchFamily="49" charset="0"/>
              </a:rPr>
              <a:t>did-</a:t>
            </a:r>
            <a:r>
              <a:rPr lang="en-US" dirty="0" err="1">
                <a:latin typeface="Consolas" panose="020B0609020204030204" pitchFamily="49" charset="0"/>
              </a:rPr>
              <a:t>uri</a:t>
            </a:r>
            <a:r>
              <a:rPr lang="en-US" dirty="0"/>
              <a:t> grammar for the Hyperonomy Universal Decentralized Identifier URI Specification (</a:t>
            </a:r>
            <a:r>
              <a:rPr lang="en-US" dirty="0">
                <a:latin typeface="Consolas" panose="020B0609020204030204" pitchFamily="49" charset="0"/>
              </a:rPr>
              <a:t>did-</a:t>
            </a:r>
            <a:r>
              <a:rPr lang="en-US" dirty="0" err="1">
                <a:latin typeface="Consolas" panose="020B0609020204030204" pitchFamily="49" charset="0"/>
              </a:rPr>
              <a:t>uri</a:t>
            </a:r>
            <a:r>
              <a:rPr lang="en-US" dirty="0">
                <a:latin typeface="Consolas" panose="020B0609020204030204" pitchFamily="49" charset="0"/>
              </a:rPr>
              <a:t>-spec</a:t>
            </a:r>
            <a:r>
              <a:rPr lang="en-US" dirty="0"/>
              <a:t>)</a:t>
            </a:r>
            <a:r>
              <a:rPr lang="en-CA" sz="2000" dirty="0"/>
              <a:t>.</a:t>
            </a:r>
          </a:p>
          <a:p>
            <a:pPr marL="0" indent="0">
              <a:buNone/>
            </a:pPr>
            <a:r>
              <a:rPr lang="en-CA" b="1" dirty="0"/>
              <a:t>Audience</a:t>
            </a:r>
          </a:p>
          <a:p>
            <a:pPr marL="0" indent="0">
              <a:buNone/>
            </a:pPr>
            <a:r>
              <a:rPr lang="en-CA" dirty="0"/>
              <a:t>The primary audience for this specification is implementors and maintainers of parser software that is compliant with the </a:t>
            </a:r>
            <a:r>
              <a:rPr lang="en-US" dirty="0">
                <a:latin typeface="Consolas" panose="020B0609020204030204" pitchFamily="49" charset="0"/>
              </a:rPr>
              <a:t>did-</a:t>
            </a:r>
            <a:r>
              <a:rPr lang="en-US" dirty="0" err="1">
                <a:latin typeface="Consolas" panose="020B0609020204030204" pitchFamily="49" charset="0"/>
              </a:rPr>
              <a:t>uri</a:t>
            </a:r>
            <a:r>
              <a:rPr lang="en-US" dirty="0">
                <a:latin typeface="Consolas" panose="020B0609020204030204" pitchFamily="49" charset="0"/>
              </a:rPr>
              <a:t>-spec</a:t>
            </a:r>
            <a:r>
              <a:rPr lang="en-US" dirty="0"/>
              <a:t> including but not limited to:</a:t>
            </a:r>
          </a:p>
          <a:p>
            <a:r>
              <a:rPr lang="en-US" dirty="0"/>
              <a:t>W3C Decentralized Identifier specification</a:t>
            </a:r>
          </a:p>
          <a:p>
            <a:r>
              <a:rPr lang="en-US" dirty="0"/>
              <a:t>DID Resolvers and DID Resolution</a:t>
            </a:r>
          </a:p>
          <a:p>
            <a:r>
              <a:rPr lang="en-US" dirty="0"/>
              <a:t>Agent-to-Agent </a:t>
            </a:r>
            <a:r>
              <a:rPr lang="en-US"/>
              <a:t>(A2A) </a:t>
            </a:r>
            <a:r>
              <a:rPr lang="en-US" dirty="0"/>
              <a:t>Communications services in the Hyperledger Indy Agent framework</a:t>
            </a:r>
            <a:endParaRPr lang="en-CA" dirty="0"/>
          </a:p>
        </p:txBody>
      </p:sp>
      <p:sp>
        <p:nvSpPr>
          <p:cNvPr id="4" name="Date Placeholder 3">
            <a:extLst>
              <a:ext uri="{FF2B5EF4-FFF2-40B4-BE49-F238E27FC236}">
                <a16:creationId xmlns:a16="http://schemas.microsoft.com/office/drawing/2014/main" id="{2DAE697E-690E-449D-876D-716C15E19D3E}"/>
              </a:ext>
            </a:extLst>
          </p:cNvPr>
          <p:cNvSpPr>
            <a:spLocks noGrp="1"/>
          </p:cNvSpPr>
          <p:nvPr>
            <p:ph type="dt" sz="half" idx="10"/>
          </p:nvPr>
        </p:nvSpPr>
        <p:spPr/>
        <p:txBody>
          <a:bodyPr/>
          <a:lstStyle/>
          <a:p>
            <a:fld id="{6A12AC4B-C437-4963-BBDF-1829DC148A02}" type="datetime1">
              <a:rPr lang="en-CA" smtClean="0">
                <a:solidFill>
                  <a:schemeClr val="bg1"/>
                </a:solidFill>
              </a:rPr>
              <a:t>2019-03-30</a:t>
            </a:fld>
            <a:endParaRPr lang="en-CA" dirty="0">
              <a:solidFill>
                <a:schemeClr val="bg1"/>
              </a:solidFill>
            </a:endParaRPr>
          </a:p>
        </p:txBody>
      </p:sp>
      <p:sp>
        <p:nvSpPr>
          <p:cNvPr id="5" name="Footer Placeholder 4">
            <a:extLst>
              <a:ext uri="{FF2B5EF4-FFF2-40B4-BE49-F238E27FC236}">
                <a16:creationId xmlns:a16="http://schemas.microsoft.com/office/drawing/2014/main" id="{EA86F833-51E6-4375-916D-1BB25F0122AB}"/>
              </a:ext>
            </a:extLst>
          </p:cNvPr>
          <p:cNvSpPr>
            <a:spLocks noGrp="1"/>
          </p:cNvSpPr>
          <p:nvPr>
            <p:ph type="ftr" sz="quarter" idx="11"/>
          </p:nvPr>
        </p:nvSpPr>
        <p:spPr/>
        <p:txBody>
          <a:bodyPr/>
          <a:lstStyle/>
          <a:p>
            <a:r>
              <a:rPr lang="en-US" dirty="0">
                <a:solidFill>
                  <a:schemeClr val="bg1"/>
                </a:solidFill>
              </a:rPr>
              <a:t>Hyperonomy Universal Decentralized Identifier URI Specification (did-</a:t>
            </a:r>
            <a:r>
              <a:rPr lang="en-US" dirty="0" err="1">
                <a:solidFill>
                  <a:schemeClr val="bg1"/>
                </a:solidFill>
              </a:rPr>
              <a:t>uri</a:t>
            </a:r>
            <a:r>
              <a:rPr lang="en-US" dirty="0">
                <a:solidFill>
                  <a:schemeClr val="bg1"/>
                </a:solidFill>
              </a:rPr>
              <a:t>-spec)</a:t>
            </a:r>
            <a:endParaRPr lang="en-CA" dirty="0">
              <a:solidFill>
                <a:schemeClr val="bg1"/>
              </a:solidFill>
            </a:endParaRPr>
          </a:p>
        </p:txBody>
      </p:sp>
      <p:sp>
        <p:nvSpPr>
          <p:cNvPr id="6" name="Slide Number Placeholder 5">
            <a:extLst>
              <a:ext uri="{FF2B5EF4-FFF2-40B4-BE49-F238E27FC236}">
                <a16:creationId xmlns:a16="http://schemas.microsoft.com/office/drawing/2014/main" id="{38B9BB07-57FF-42E5-9451-785FFE1A7342}"/>
              </a:ext>
            </a:extLst>
          </p:cNvPr>
          <p:cNvSpPr>
            <a:spLocks noGrp="1"/>
          </p:cNvSpPr>
          <p:nvPr>
            <p:ph type="sldNum" sz="quarter" idx="12"/>
          </p:nvPr>
        </p:nvSpPr>
        <p:spPr/>
        <p:txBody>
          <a:bodyPr/>
          <a:lstStyle/>
          <a:p>
            <a:pPr algn="l"/>
            <a:fld id="{0B5C67D1-9F66-4BC1-9BEC-73C07D7C9B6B}" type="slidenum">
              <a:rPr lang="en-US" smtClean="0"/>
              <a:pPr algn="l"/>
              <a:t>7</a:t>
            </a:fld>
            <a:endParaRPr lang="en-US" dirty="0"/>
          </a:p>
        </p:txBody>
      </p:sp>
    </p:spTree>
    <p:extLst>
      <p:ext uri="{BB962C8B-B14F-4D97-AF65-F5344CB8AC3E}">
        <p14:creationId xmlns:p14="http://schemas.microsoft.com/office/powerpoint/2010/main" val="74085089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617C9C-4708-46C8-9528-BA5AED5EE966}"/>
              </a:ext>
            </a:extLst>
          </p:cNvPr>
          <p:cNvSpPr>
            <a:spLocks noGrp="1"/>
          </p:cNvSpPr>
          <p:nvPr>
            <p:ph type="title"/>
          </p:nvPr>
        </p:nvSpPr>
        <p:spPr/>
        <p:txBody>
          <a:bodyPr/>
          <a:lstStyle/>
          <a:p>
            <a:r>
              <a:rPr lang="en-CA" dirty="0"/>
              <a:t>Next Steps</a:t>
            </a:r>
            <a:endParaRPr lang="en-US" dirty="0"/>
          </a:p>
        </p:txBody>
      </p:sp>
      <p:sp>
        <p:nvSpPr>
          <p:cNvPr id="3" name="Content Placeholder 2">
            <a:extLst>
              <a:ext uri="{FF2B5EF4-FFF2-40B4-BE49-F238E27FC236}">
                <a16:creationId xmlns:a16="http://schemas.microsoft.com/office/drawing/2014/main" id="{15274CA0-D519-44A5-8755-3E659A6FDFAD}"/>
              </a:ext>
            </a:extLst>
          </p:cNvPr>
          <p:cNvSpPr>
            <a:spLocks noGrp="1"/>
          </p:cNvSpPr>
          <p:nvPr>
            <p:ph idx="1"/>
          </p:nvPr>
        </p:nvSpPr>
        <p:spPr>
          <a:xfrm>
            <a:off x="704850" y="1226128"/>
            <a:ext cx="15870238" cy="7459008"/>
          </a:xfrm>
        </p:spPr>
        <p:txBody>
          <a:bodyPr>
            <a:normAutofit lnSpcReduction="10000"/>
          </a:bodyPr>
          <a:lstStyle/>
          <a:p>
            <a:r>
              <a:rPr lang="en-CA" dirty="0"/>
              <a:t>Continue to grow and validate the number of higher-level </a:t>
            </a:r>
            <a:r>
              <a:rPr lang="en-CA" dirty="0">
                <a:latin typeface="Consolas" panose="020B0609020204030204" pitchFamily="49" charset="0"/>
              </a:rPr>
              <a:t>DID</a:t>
            </a:r>
            <a:r>
              <a:rPr lang="en-CA" dirty="0"/>
              <a:t> user scenarios and, more specifically, lower-level </a:t>
            </a:r>
            <a:r>
              <a:rPr lang="en-CA" dirty="0">
                <a:latin typeface="Consolas" panose="020B0609020204030204" pitchFamily="49" charset="0"/>
              </a:rPr>
              <a:t>did-</a:t>
            </a:r>
            <a:r>
              <a:rPr lang="en-CA" dirty="0" err="1">
                <a:latin typeface="Consolas" panose="020B0609020204030204" pitchFamily="49" charset="0"/>
              </a:rPr>
              <a:t>uri</a:t>
            </a:r>
            <a:r>
              <a:rPr lang="en-CA" dirty="0"/>
              <a:t> use cases with:</a:t>
            </a:r>
          </a:p>
          <a:p>
            <a:pPr lvl="1"/>
            <a:r>
              <a:rPr lang="en-CA" dirty="0"/>
              <a:t>Diverse DID communities</a:t>
            </a:r>
          </a:p>
          <a:p>
            <a:pPr lvl="1"/>
            <a:r>
              <a:rPr lang="en-CA" dirty="0"/>
              <a:t>Diverse DID higher-level </a:t>
            </a:r>
            <a:r>
              <a:rPr lang="en-CA" dirty="0">
                <a:latin typeface="Consolas" panose="020B0609020204030204" pitchFamily="49" charset="0"/>
              </a:rPr>
              <a:t>DID</a:t>
            </a:r>
            <a:r>
              <a:rPr lang="en-CA" dirty="0"/>
              <a:t> user scenarios</a:t>
            </a:r>
          </a:p>
          <a:p>
            <a:pPr lvl="2"/>
            <a:r>
              <a:rPr lang="en-CA" dirty="0"/>
              <a:t>More Indy HIPES</a:t>
            </a:r>
          </a:p>
          <a:p>
            <a:pPr lvl="2"/>
            <a:r>
              <a:rPr lang="en-CA" dirty="0"/>
              <a:t>IPID, etc.</a:t>
            </a:r>
            <a:endParaRPr lang="en-US" dirty="0"/>
          </a:p>
          <a:p>
            <a:r>
              <a:rPr lang="en-US" dirty="0"/>
              <a:t>Build and test </a:t>
            </a:r>
            <a:r>
              <a:rPr lang="en-US" dirty="0">
                <a:latin typeface="Consolas" panose="020B0609020204030204" pitchFamily="49" charset="0"/>
              </a:rPr>
              <a:t>did-</a:t>
            </a:r>
            <a:r>
              <a:rPr lang="en-US" dirty="0" err="1">
                <a:latin typeface="Consolas" panose="020B0609020204030204" pitchFamily="49" charset="0"/>
              </a:rPr>
              <a:t>uri</a:t>
            </a:r>
            <a:r>
              <a:rPr lang="en-US" dirty="0"/>
              <a:t> grammar</a:t>
            </a:r>
          </a:p>
          <a:p>
            <a:pPr lvl="1"/>
            <a:r>
              <a:rPr lang="en-US" dirty="0"/>
              <a:t>Using the </a:t>
            </a:r>
            <a:r>
              <a:rPr lang="en-CA" dirty="0"/>
              <a:t>lower-level </a:t>
            </a:r>
            <a:r>
              <a:rPr lang="en-CA" dirty="0">
                <a:latin typeface="Consolas" panose="020B0609020204030204" pitchFamily="49" charset="0"/>
              </a:rPr>
              <a:t>did-</a:t>
            </a:r>
            <a:r>
              <a:rPr lang="en-CA" dirty="0" err="1">
                <a:latin typeface="Consolas" panose="020B0609020204030204" pitchFamily="49" charset="0"/>
              </a:rPr>
              <a:t>uri</a:t>
            </a:r>
            <a:r>
              <a:rPr lang="en-CA" dirty="0"/>
              <a:t> use cases  as a test cases</a:t>
            </a:r>
          </a:p>
          <a:p>
            <a:r>
              <a:rPr lang="en-CA" dirty="0"/>
              <a:t>Continue to grow the outreach (awareness, knowledge and understanding) of the </a:t>
            </a:r>
            <a:r>
              <a:rPr lang="en-CA" dirty="0">
                <a:latin typeface="Consolas" panose="020B0609020204030204" pitchFamily="49" charset="0"/>
              </a:rPr>
              <a:t>did-</a:t>
            </a:r>
            <a:r>
              <a:rPr lang="en-CA" dirty="0" err="1">
                <a:latin typeface="Consolas" panose="020B0609020204030204" pitchFamily="49" charset="0"/>
              </a:rPr>
              <a:t>uri</a:t>
            </a:r>
            <a:r>
              <a:rPr lang="en-CA" dirty="0">
                <a:latin typeface="Consolas" panose="020B0609020204030204" pitchFamily="49" charset="0"/>
              </a:rPr>
              <a:t>-spec</a:t>
            </a:r>
            <a:r>
              <a:rPr lang="en-CA" dirty="0"/>
              <a:t> specification amongst:</a:t>
            </a:r>
          </a:p>
          <a:p>
            <a:pPr lvl="1"/>
            <a:r>
              <a:rPr lang="en-CA" dirty="0"/>
              <a:t>Diverse DID communities</a:t>
            </a:r>
          </a:p>
          <a:p>
            <a:pPr lvl="1"/>
            <a:r>
              <a:rPr lang="en-CA" dirty="0"/>
              <a:t>Diverse DID higher-level </a:t>
            </a:r>
            <a:r>
              <a:rPr lang="en-CA" dirty="0">
                <a:latin typeface="Consolas" panose="020B0609020204030204" pitchFamily="49" charset="0"/>
              </a:rPr>
              <a:t>DID</a:t>
            </a:r>
            <a:r>
              <a:rPr lang="en-CA" dirty="0"/>
              <a:t> user scenario specific scenarios</a:t>
            </a:r>
          </a:p>
          <a:p>
            <a:pPr lvl="2"/>
            <a:r>
              <a:rPr lang="en-CA" dirty="0"/>
              <a:t>More Indy HIPES</a:t>
            </a:r>
          </a:p>
          <a:p>
            <a:pPr lvl="2"/>
            <a:r>
              <a:rPr lang="en-CA" dirty="0"/>
              <a:t>IPID, etc.</a:t>
            </a:r>
            <a:endParaRPr lang="en-US" dirty="0"/>
          </a:p>
          <a:p>
            <a:endParaRPr lang="en-CA" dirty="0"/>
          </a:p>
        </p:txBody>
      </p:sp>
      <p:sp>
        <p:nvSpPr>
          <p:cNvPr id="4" name="Date Placeholder 3">
            <a:extLst>
              <a:ext uri="{FF2B5EF4-FFF2-40B4-BE49-F238E27FC236}">
                <a16:creationId xmlns:a16="http://schemas.microsoft.com/office/drawing/2014/main" id="{13B3D1B1-E9DD-442D-986F-2164F7A6F476}"/>
              </a:ext>
            </a:extLst>
          </p:cNvPr>
          <p:cNvSpPr>
            <a:spLocks noGrp="1"/>
          </p:cNvSpPr>
          <p:nvPr>
            <p:ph type="dt" sz="half" idx="10"/>
          </p:nvPr>
        </p:nvSpPr>
        <p:spPr/>
        <p:txBody>
          <a:bodyPr/>
          <a:lstStyle/>
          <a:p>
            <a:fld id="{7134B98E-FA28-40BC-A5A9-300FC41F071F}" type="datetime1">
              <a:rPr lang="en-CA" smtClean="0"/>
              <a:t>2019-03-30</a:t>
            </a:fld>
            <a:endParaRPr lang="en-CA" dirty="0"/>
          </a:p>
        </p:txBody>
      </p:sp>
      <p:sp>
        <p:nvSpPr>
          <p:cNvPr id="5" name="Footer Placeholder 4">
            <a:extLst>
              <a:ext uri="{FF2B5EF4-FFF2-40B4-BE49-F238E27FC236}">
                <a16:creationId xmlns:a16="http://schemas.microsoft.com/office/drawing/2014/main" id="{AEFB6F55-31AC-4708-BDCA-4700D43C4645}"/>
              </a:ext>
            </a:extLst>
          </p:cNvPr>
          <p:cNvSpPr>
            <a:spLocks noGrp="1"/>
          </p:cNvSpPr>
          <p:nvPr>
            <p:ph type="ftr" sz="quarter" idx="11"/>
          </p:nvPr>
        </p:nvSpPr>
        <p:spPr/>
        <p:txBody>
          <a:bodyPr/>
          <a:lstStyle/>
          <a:p>
            <a:r>
              <a:rPr lang="en-US" dirty="0"/>
              <a:t>Hyperonomy Universal Decentralized Identifier URI Specification (did-</a:t>
            </a:r>
            <a:r>
              <a:rPr lang="en-US" dirty="0" err="1"/>
              <a:t>uri</a:t>
            </a:r>
            <a:r>
              <a:rPr lang="en-US" dirty="0"/>
              <a:t>-spec)</a:t>
            </a:r>
            <a:endParaRPr lang="en-CA" dirty="0"/>
          </a:p>
        </p:txBody>
      </p:sp>
      <p:sp>
        <p:nvSpPr>
          <p:cNvPr id="6" name="Slide Number Placeholder 5">
            <a:extLst>
              <a:ext uri="{FF2B5EF4-FFF2-40B4-BE49-F238E27FC236}">
                <a16:creationId xmlns:a16="http://schemas.microsoft.com/office/drawing/2014/main" id="{5D6A6703-71FE-4AAC-8385-C98CAF07FB66}"/>
              </a:ext>
            </a:extLst>
          </p:cNvPr>
          <p:cNvSpPr>
            <a:spLocks noGrp="1"/>
          </p:cNvSpPr>
          <p:nvPr>
            <p:ph type="sldNum" sz="quarter" idx="12"/>
          </p:nvPr>
        </p:nvSpPr>
        <p:spPr/>
        <p:txBody>
          <a:bodyPr/>
          <a:lstStyle/>
          <a:p>
            <a:pPr algn="l"/>
            <a:fld id="{0B5C67D1-9F66-4BC1-9BEC-73C07D7C9B6B}" type="slidenum">
              <a:rPr lang="en-US" smtClean="0"/>
              <a:pPr algn="l"/>
              <a:t>70</a:t>
            </a:fld>
            <a:endParaRPr lang="en-US" dirty="0"/>
          </a:p>
        </p:txBody>
      </p:sp>
    </p:spTree>
    <p:extLst>
      <p:ext uri="{BB962C8B-B14F-4D97-AF65-F5344CB8AC3E}">
        <p14:creationId xmlns:p14="http://schemas.microsoft.com/office/powerpoint/2010/main" val="62301813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FC834-6430-4E4A-83B7-97BA43C29D37}"/>
              </a:ext>
            </a:extLst>
          </p:cNvPr>
          <p:cNvSpPr>
            <a:spLocks noGrp="1"/>
          </p:cNvSpPr>
          <p:nvPr>
            <p:ph type="ctrTitle"/>
          </p:nvPr>
        </p:nvSpPr>
        <p:spPr>
          <a:xfrm>
            <a:off x="723900" y="1137147"/>
            <a:ext cx="16173450" cy="3602126"/>
          </a:xfrm>
        </p:spPr>
        <p:txBody>
          <a:bodyPr>
            <a:normAutofit/>
          </a:bodyPr>
          <a:lstStyle/>
          <a:p>
            <a:r>
              <a:rPr lang="en-CA" sz="6600" dirty="0">
                <a:solidFill>
                  <a:srgbClr val="1D326D"/>
                </a:solidFill>
                <a:sym typeface="Wingdings" panose="05000000000000000000" pitchFamily="2" charset="2"/>
              </a:rPr>
              <a:t> QUESTIONS?</a:t>
            </a:r>
            <a:endParaRPr lang="en-US" sz="6600" dirty="0">
              <a:solidFill>
                <a:srgbClr val="1D326D"/>
              </a:solidFill>
            </a:endParaRPr>
          </a:p>
        </p:txBody>
      </p:sp>
      <p:sp>
        <p:nvSpPr>
          <p:cNvPr id="3" name="Subtitle 2">
            <a:extLst>
              <a:ext uri="{FF2B5EF4-FFF2-40B4-BE49-F238E27FC236}">
                <a16:creationId xmlns:a16="http://schemas.microsoft.com/office/drawing/2014/main" id="{C660EB17-2854-4658-9BE6-4D698F62714C}"/>
              </a:ext>
            </a:extLst>
          </p:cNvPr>
          <p:cNvSpPr>
            <a:spLocks noGrp="1"/>
          </p:cNvSpPr>
          <p:nvPr>
            <p:ph type="subTitle" idx="1"/>
          </p:nvPr>
        </p:nvSpPr>
        <p:spPr>
          <a:xfrm>
            <a:off x="723900" y="5462192"/>
            <a:ext cx="14944338" cy="1385642"/>
          </a:xfrm>
        </p:spPr>
        <p:txBody>
          <a:bodyPr>
            <a:normAutofit fontScale="70000" lnSpcReduction="20000"/>
          </a:bodyPr>
          <a:lstStyle/>
          <a:p>
            <a:r>
              <a:rPr lang="en-CA" dirty="0"/>
              <a:t>Michael Herman (</a:t>
            </a:r>
            <a:r>
              <a:rPr lang="en-CA" cap="none" dirty="0"/>
              <a:t>@mwherman2000</a:t>
            </a:r>
            <a:r>
              <a:rPr lang="en-CA" dirty="0"/>
              <a:t>)</a:t>
            </a:r>
          </a:p>
          <a:p>
            <a:r>
              <a:rPr lang="en-CA" dirty="0"/>
              <a:t>Independent Blockchain Architect</a:t>
            </a:r>
          </a:p>
          <a:p>
            <a:r>
              <a:rPr lang="en-CA" dirty="0"/>
              <a:t>mwherman@parallelspace.net</a:t>
            </a:r>
            <a:endParaRPr lang="en-US" dirty="0"/>
          </a:p>
        </p:txBody>
      </p:sp>
      <p:sp>
        <p:nvSpPr>
          <p:cNvPr id="6" name="Date Placeholder 2">
            <a:extLst>
              <a:ext uri="{FF2B5EF4-FFF2-40B4-BE49-F238E27FC236}">
                <a16:creationId xmlns:a16="http://schemas.microsoft.com/office/drawing/2014/main" id="{CAE60D8B-0203-40B8-A489-34BFBE53BA6F}"/>
              </a:ext>
            </a:extLst>
          </p:cNvPr>
          <p:cNvSpPr txBox="1">
            <a:spLocks/>
          </p:cNvSpPr>
          <p:nvPr/>
        </p:nvSpPr>
        <p:spPr>
          <a:xfrm>
            <a:off x="10706614" y="9018020"/>
            <a:ext cx="5868474" cy="436742"/>
          </a:xfrm>
          <a:prstGeom prst="rect">
            <a:avLst/>
          </a:prstGeom>
        </p:spPr>
        <p:txBody>
          <a:bodyPr vert="horz" lIns="91440" tIns="45720" rIns="91440" bIns="45720" rtlCol="0" anchor="ctr"/>
          <a:lstStyle>
            <a:defPPr>
              <a:defRPr lang="en-US"/>
            </a:defPPr>
            <a:lvl1pPr marL="0" algn="r" defTabSz="457200" rtl="0" eaLnBrk="1" latinLnBrk="0" hangingPunct="1">
              <a:defRPr sz="1417"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E35A9342-8D2C-4F03-BE33-2A71AE2A9EC4}" type="datetime1">
              <a:rPr lang="en-CA" smtClean="0">
                <a:solidFill>
                  <a:schemeClr val="bg1"/>
                </a:solidFill>
              </a:rPr>
              <a:pPr/>
              <a:t>2019-03-30</a:t>
            </a:fld>
            <a:endParaRPr lang="en-CA" dirty="0">
              <a:solidFill>
                <a:schemeClr val="bg1"/>
              </a:solidFill>
            </a:endParaRPr>
          </a:p>
        </p:txBody>
      </p:sp>
      <p:sp>
        <p:nvSpPr>
          <p:cNvPr id="8" name="Slide Number Placeholder 7">
            <a:extLst>
              <a:ext uri="{FF2B5EF4-FFF2-40B4-BE49-F238E27FC236}">
                <a16:creationId xmlns:a16="http://schemas.microsoft.com/office/drawing/2014/main" id="{86D34473-F098-473D-AA6C-7E0F667C2863}"/>
              </a:ext>
            </a:extLst>
          </p:cNvPr>
          <p:cNvSpPr>
            <a:spLocks noGrp="1"/>
          </p:cNvSpPr>
          <p:nvPr>
            <p:ph type="sldNum" sz="quarter" idx="12"/>
          </p:nvPr>
        </p:nvSpPr>
        <p:spPr/>
        <p:txBody>
          <a:bodyPr/>
          <a:lstStyle/>
          <a:p>
            <a:pPr algn="l"/>
            <a:fld id="{0B5C67D1-9F66-4BC1-9BEC-73C07D7C9B6B}" type="slidenum">
              <a:rPr lang="en-US" smtClean="0"/>
              <a:pPr algn="l"/>
              <a:t>71</a:t>
            </a:fld>
            <a:endParaRPr lang="en-US" dirty="0"/>
          </a:p>
        </p:txBody>
      </p:sp>
    </p:spTree>
    <p:extLst>
      <p:ext uri="{BB962C8B-B14F-4D97-AF65-F5344CB8AC3E}">
        <p14:creationId xmlns:p14="http://schemas.microsoft.com/office/powerpoint/2010/main" val="424555046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2">
            <a:extLst>
              <a:ext uri="{FF2B5EF4-FFF2-40B4-BE49-F238E27FC236}">
                <a16:creationId xmlns:a16="http://schemas.microsoft.com/office/drawing/2014/main" id="{A88EA10A-757B-4E99-B380-C4AA83210436}"/>
              </a:ext>
            </a:extLst>
          </p:cNvPr>
          <p:cNvSpPr txBox="1">
            <a:spLocks/>
          </p:cNvSpPr>
          <p:nvPr/>
        </p:nvSpPr>
        <p:spPr>
          <a:xfrm>
            <a:off x="10706614" y="9018020"/>
            <a:ext cx="5868474" cy="436742"/>
          </a:xfrm>
          <a:prstGeom prst="rect">
            <a:avLst/>
          </a:prstGeom>
        </p:spPr>
        <p:txBody>
          <a:bodyPr vert="horz" lIns="91440" tIns="45720" rIns="91440" bIns="45720" rtlCol="0" anchor="ctr"/>
          <a:lstStyle>
            <a:defPPr>
              <a:defRPr lang="en-US"/>
            </a:defPPr>
            <a:lvl1pPr marL="0" algn="r" defTabSz="457200" rtl="0" eaLnBrk="1" latinLnBrk="0" hangingPunct="1">
              <a:defRPr sz="1417"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E35A9342-8D2C-4F03-BE33-2A71AE2A9EC4}" type="datetime1">
              <a:rPr lang="en-CA" smtClean="0">
                <a:solidFill>
                  <a:schemeClr val="bg1"/>
                </a:solidFill>
              </a:rPr>
              <a:pPr/>
              <a:t>2019-03-30</a:t>
            </a:fld>
            <a:endParaRPr lang="en-CA" dirty="0">
              <a:solidFill>
                <a:schemeClr val="bg1"/>
              </a:solidFill>
            </a:endParaRPr>
          </a:p>
        </p:txBody>
      </p:sp>
      <p:sp>
        <p:nvSpPr>
          <p:cNvPr id="3" name="Footer Placeholder 3">
            <a:extLst>
              <a:ext uri="{FF2B5EF4-FFF2-40B4-BE49-F238E27FC236}">
                <a16:creationId xmlns:a16="http://schemas.microsoft.com/office/drawing/2014/main" id="{4D0AC86D-EBD2-41E3-AC70-6E1F6E5C836A}"/>
              </a:ext>
            </a:extLst>
          </p:cNvPr>
          <p:cNvSpPr txBox="1">
            <a:spLocks/>
          </p:cNvSpPr>
          <p:nvPr/>
        </p:nvSpPr>
        <p:spPr>
          <a:xfrm>
            <a:off x="2057349" y="9019515"/>
            <a:ext cx="8233240" cy="435247"/>
          </a:xfrm>
          <a:prstGeom prst="rect">
            <a:avLst/>
          </a:prstGeom>
        </p:spPr>
        <p:txBody>
          <a:bodyPr vert="horz" lIns="91440" tIns="45720" rIns="91440" bIns="45720" rtlCol="0" anchor="ctr"/>
          <a:lstStyle>
            <a:defPPr>
              <a:defRPr lang="en-US"/>
            </a:defPPr>
            <a:lvl1pPr marL="0" algn="l" defTabSz="457200" rtl="0" eaLnBrk="1" latinLnBrk="0" hangingPunct="1">
              <a:defRPr sz="1417"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solidFill>
                  <a:schemeClr val="bg1"/>
                </a:solidFill>
              </a:rPr>
              <a:t>Hyperonomy Universal Decentralized Identifier URI Specification (did-</a:t>
            </a:r>
            <a:r>
              <a:rPr lang="en-US" dirty="0" err="1">
                <a:solidFill>
                  <a:schemeClr val="bg1"/>
                </a:solidFill>
              </a:rPr>
              <a:t>uri</a:t>
            </a:r>
            <a:r>
              <a:rPr lang="en-US" dirty="0">
                <a:solidFill>
                  <a:schemeClr val="bg1"/>
                </a:solidFill>
              </a:rPr>
              <a:t>-spec)</a:t>
            </a:r>
            <a:endParaRPr lang="en-CA" dirty="0">
              <a:solidFill>
                <a:schemeClr val="bg1"/>
              </a:solidFill>
            </a:endParaRPr>
          </a:p>
        </p:txBody>
      </p:sp>
      <p:sp>
        <p:nvSpPr>
          <p:cNvPr id="5" name="Date Placeholder 4">
            <a:extLst>
              <a:ext uri="{FF2B5EF4-FFF2-40B4-BE49-F238E27FC236}">
                <a16:creationId xmlns:a16="http://schemas.microsoft.com/office/drawing/2014/main" id="{9CC18FE0-0438-4D83-ABF5-6B3A53D6DCAA}"/>
              </a:ext>
            </a:extLst>
          </p:cNvPr>
          <p:cNvSpPr>
            <a:spLocks noGrp="1"/>
          </p:cNvSpPr>
          <p:nvPr>
            <p:ph type="dt" sz="half" idx="10"/>
          </p:nvPr>
        </p:nvSpPr>
        <p:spPr/>
        <p:txBody>
          <a:bodyPr/>
          <a:lstStyle/>
          <a:p>
            <a:fld id="{7F280316-779D-4664-997C-87FAEB7BC7E4}" type="datetime1">
              <a:rPr lang="en-CA" smtClean="0"/>
              <a:t>2019-03-30</a:t>
            </a:fld>
            <a:endParaRPr lang="en-CA" dirty="0"/>
          </a:p>
        </p:txBody>
      </p:sp>
      <p:sp>
        <p:nvSpPr>
          <p:cNvPr id="4" name="Slide Number Placeholder 3">
            <a:extLst>
              <a:ext uri="{FF2B5EF4-FFF2-40B4-BE49-F238E27FC236}">
                <a16:creationId xmlns:a16="http://schemas.microsoft.com/office/drawing/2014/main" id="{04CDF095-759B-4B50-A630-A7E8A5E23965}"/>
              </a:ext>
            </a:extLst>
          </p:cNvPr>
          <p:cNvSpPr>
            <a:spLocks noGrp="1"/>
          </p:cNvSpPr>
          <p:nvPr>
            <p:ph type="sldNum" sz="quarter" idx="12"/>
          </p:nvPr>
        </p:nvSpPr>
        <p:spPr/>
        <p:txBody>
          <a:bodyPr/>
          <a:lstStyle/>
          <a:p>
            <a:pPr algn="l"/>
            <a:fld id="{0B5C67D1-9F66-4BC1-9BEC-73C07D7C9B6B}" type="slidenum">
              <a:rPr lang="en-US" smtClean="0"/>
              <a:pPr algn="l"/>
              <a:t>72</a:t>
            </a:fld>
            <a:endParaRPr lang="en-US" dirty="0"/>
          </a:p>
        </p:txBody>
      </p:sp>
    </p:spTree>
    <p:extLst>
      <p:ext uri="{BB962C8B-B14F-4D97-AF65-F5344CB8AC3E}">
        <p14:creationId xmlns:p14="http://schemas.microsoft.com/office/powerpoint/2010/main" val="20095460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88E31F-62A7-4A5E-A45E-5389712FC7FD}"/>
              </a:ext>
            </a:extLst>
          </p:cNvPr>
          <p:cNvSpPr>
            <a:spLocks noGrp="1"/>
          </p:cNvSpPr>
          <p:nvPr>
            <p:ph type="title"/>
          </p:nvPr>
        </p:nvSpPr>
        <p:spPr/>
        <p:txBody>
          <a:bodyPr>
            <a:normAutofit/>
          </a:bodyPr>
          <a:lstStyle/>
          <a:p>
            <a:r>
              <a:rPr lang="en-CA" sz="5400" dirty="0">
                <a:solidFill>
                  <a:srgbClr val="1D326D"/>
                </a:solidFill>
                <a:latin typeface="Koblenz Serial" panose="02000000000000000000" pitchFamily="50" charset="0"/>
              </a:rPr>
              <a:t>Goals and Non-goals</a:t>
            </a:r>
            <a:endParaRPr lang="en-US" sz="5400" dirty="0">
              <a:solidFill>
                <a:srgbClr val="1D326D"/>
              </a:solidFill>
              <a:latin typeface="Koblenz Serial" panose="02000000000000000000" pitchFamily="50" charset="0"/>
            </a:endParaRPr>
          </a:p>
        </p:txBody>
      </p:sp>
      <p:sp>
        <p:nvSpPr>
          <p:cNvPr id="3" name="Content Placeholder 2">
            <a:extLst>
              <a:ext uri="{FF2B5EF4-FFF2-40B4-BE49-F238E27FC236}">
                <a16:creationId xmlns:a16="http://schemas.microsoft.com/office/drawing/2014/main" id="{ADF1BD8D-B7AA-4DB6-823F-F6D55D90000B}"/>
              </a:ext>
            </a:extLst>
          </p:cNvPr>
          <p:cNvSpPr>
            <a:spLocks noGrp="1"/>
          </p:cNvSpPr>
          <p:nvPr>
            <p:ph idx="1"/>
          </p:nvPr>
        </p:nvSpPr>
        <p:spPr>
          <a:xfrm>
            <a:off x="704850" y="1409700"/>
            <a:ext cx="15870238" cy="7779868"/>
          </a:xfrm>
        </p:spPr>
        <p:txBody>
          <a:bodyPr>
            <a:normAutofit/>
          </a:bodyPr>
          <a:lstStyle/>
          <a:p>
            <a:pPr marL="0" indent="0">
              <a:buNone/>
            </a:pPr>
            <a:r>
              <a:rPr lang="en-CA" b="1" dirty="0"/>
              <a:t>Goals</a:t>
            </a:r>
          </a:p>
          <a:p>
            <a:pPr marL="514350" indent="-514350">
              <a:buFont typeface="+mj-lt"/>
              <a:buAutoNum type="arabicPeriod"/>
            </a:pPr>
            <a:r>
              <a:rPr lang="en-US" sz="2800" dirty="0"/>
              <a:t>Document the development of the </a:t>
            </a:r>
            <a:r>
              <a:rPr lang="en-US" sz="2800" dirty="0">
                <a:latin typeface="Consolas" panose="020B0609020204030204" pitchFamily="49" charset="0"/>
              </a:rPr>
              <a:t>did-</a:t>
            </a:r>
            <a:r>
              <a:rPr lang="en-US" sz="2800" dirty="0" err="1">
                <a:latin typeface="Consolas" panose="020B0609020204030204" pitchFamily="49" charset="0"/>
              </a:rPr>
              <a:t>uri</a:t>
            </a:r>
            <a:r>
              <a:rPr lang="en-US" sz="2800" dirty="0">
                <a:latin typeface="Consolas" panose="020B0609020204030204" pitchFamily="49" charset="0"/>
              </a:rPr>
              <a:t>-spec</a:t>
            </a:r>
            <a:r>
              <a:rPr lang="en-US" sz="2800" dirty="0"/>
              <a:t> version of the </a:t>
            </a:r>
            <a:r>
              <a:rPr lang="en-US" sz="2800" dirty="0">
                <a:latin typeface="Consolas" panose="020B0609020204030204" pitchFamily="49" charset="0"/>
              </a:rPr>
              <a:t>did-</a:t>
            </a:r>
            <a:r>
              <a:rPr lang="en-US" sz="2800" dirty="0" err="1">
                <a:latin typeface="Consolas" panose="020B0609020204030204" pitchFamily="49" charset="0"/>
              </a:rPr>
              <a:t>uri</a:t>
            </a:r>
            <a:r>
              <a:rPr lang="en-US" sz="2800" dirty="0"/>
              <a:t> grammar</a:t>
            </a:r>
          </a:p>
          <a:p>
            <a:pPr marL="514350" indent="-514350">
              <a:buFont typeface="+mj-lt"/>
              <a:buAutoNum type="arabicPeriod"/>
            </a:pPr>
            <a:r>
              <a:rPr lang="en-US" sz="2800" dirty="0"/>
              <a:t>Publish the final version of the </a:t>
            </a:r>
            <a:r>
              <a:rPr lang="en-US" sz="2800" dirty="0">
                <a:latin typeface="Consolas" panose="020B0609020204030204" pitchFamily="49" charset="0"/>
              </a:rPr>
              <a:t>did-</a:t>
            </a:r>
            <a:r>
              <a:rPr lang="en-US" sz="2800" dirty="0" err="1">
                <a:latin typeface="Consolas" panose="020B0609020204030204" pitchFamily="49" charset="0"/>
              </a:rPr>
              <a:t>uri</a:t>
            </a:r>
            <a:r>
              <a:rPr lang="en-US" sz="2800" dirty="0">
                <a:latin typeface="Consolas" panose="020B0609020204030204" pitchFamily="49" charset="0"/>
              </a:rPr>
              <a:t> </a:t>
            </a:r>
            <a:r>
              <a:rPr lang="en-US" sz="2800" dirty="0"/>
              <a:t>grammar</a:t>
            </a:r>
          </a:p>
          <a:p>
            <a:pPr marL="514350" indent="-514350">
              <a:buFont typeface="+mj-lt"/>
              <a:buAutoNum type="arabicPeriod"/>
            </a:pPr>
            <a:endParaRPr lang="en-US" sz="2800" dirty="0"/>
          </a:p>
          <a:p>
            <a:pPr marL="0" indent="0">
              <a:buNone/>
            </a:pPr>
            <a:r>
              <a:rPr lang="en-US" sz="2800" b="1" dirty="0"/>
              <a:t>Non-goals</a:t>
            </a:r>
          </a:p>
          <a:p>
            <a:pPr marL="514350" indent="-514350">
              <a:buFont typeface="+mj-lt"/>
              <a:buAutoNum type="arabicPeriod"/>
            </a:pPr>
            <a:r>
              <a:rPr lang="en-US" sz="2800" dirty="0"/>
              <a:t>It is not a goal of this discussion force any particular project or specification effort to adopt this specification but it is hoped that this specification significantly influences the current state and all future states of the </a:t>
            </a:r>
            <a:r>
              <a:rPr lang="en-US" sz="2800" dirty="0">
                <a:latin typeface="Consolas" panose="020B0609020204030204" pitchFamily="49" charset="0"/>
              </a:rPr>
              <a:t>did-</a:t>
            </a:r>
            <a:r>
              <a:rPr lang="en-US" sz="2800" dirty="0" err="1">
                <a:latin typeface="Consolas" panose="020B0609020204030204" pitchFamily="49" charset="0"/>
              </a:rPr>
              <a:t>uri</a:t>
            </a:r>
            <a:r>
              <a:rPr lang="en-US" sz="2800" dirty="0"/>
              <a:t> grammar discussions.</a:t>
            </a:r>
          </a:p>
        </p:txBody>
      </p:sp>
      <p:sp>
        <p:nvSpPr>
          <p:cNvPr id="4" name="Date Placeholder 3">
            <a:extLst>
              <a:ext uri="{FF2B5EF4-FFF2-40B4-BE49-F238E27FC236}">
                <a16:creationId xmlns:a16="http://schemas.microsoft.com/office/drawing/2014/main" id="{2DAE697E-690E-449D-876D-716C15E19D3E}"/>
              </a:ext>
            </a:extLst>
          </p:cNvPr>
          <p:cNvSpPr>
            <a:spLocks noGrp="1"/>
          </p:cNvSpPr>
          <p:nvPr>
            <p:ph type="dt" sz="half" idx="10"/>
          </p:nvPr>
        </p:nvSpPr>
        <p:spPr/>
        <p:txBody>
          <a:bodyPr/>
          <a:lstStyle/>
          <a:p>
            <a:fld id="{08F04EA7-27A5-41BF-878B-4CE06AEC2882}" type="datetime1">
              <a:rPr lang="en-CA" smtClean="0">
                <a:solidFill>
                  <a:schemeClr val="bg1"/>
                </a:solidFill>
              </a:rPr>
              <a:t>2019-03-30</a:t>
            </a:fld>
            <a:endParaRPr lang="en-CA" dirty="0">
              <a:solidFill>
                <a:schemeClr val="bg1"/>
              </a:solidFill>
            </a:endParaRPr>
          </a:p>
        </p:txBody>
      </p:sp>
      <p:sp>
        <p:nvSpPr>
          <p:cNvPr id="5" name="Footer Placeholder 4">
            <a:extLst>
              <a:ext uri="{FF2B5EF4-FFF2-40B4-BE49-F238E27FC236}">
                <a16:creationId xmlns:a16="http://schemas.microsoft.com/office/drawing/2014/main" id="{EA86F833-51E6-4375-916D-1BB25F0122AB}"/>
              </a:ext>
            </a:extLst>
          </p:cNvPr>
          <p:cNvSpPr>
            <a:spLocks noGrp="1"/>
          </p:cNvSpPr>
          <p:nvPr>
            <p:ph type="ftr" sz="quarter" idx="11"/>
          </p:nvPr>
        </p:nvSpPr>
        <p:spPr/>
        <p:txBody>
          <a:bodyPr/>
          <a:lstStyle/>
          <a:p>
            <a:r>
              <a:rPr lang="en-US" dirty="0">
                <a:solidFill>
                  <a:schemeClr val="bg1"/>
                </a:solidFill>
              </a:rPr>
              <a:t>Hyperonomy Universal Decentralized Identifier URI Specification (did-</a:t>
            </a:r>
            <a:r>
              <a:rPr lang="en-US" dirty="0" err="1">
                <a:solidFill>
                  <a:schemeClr val="bg1"/>
                </a:solidFill>
              </a:rPr>
              <a:t>uri</a:t>
            </a:r>
            <a:r>
              <a:rPr lang="en-US" dirty="0">
                <a:solidFill>
                  <a:schemeClr val="bg1"/>
                </a:solidFill>
              </a:rPr>
              <a:t>-spec)</a:t>
            </a:r>
            <a:endParaRPr lang="en-CA" dirty="0">
              <a:solidFill>
                <a:schemeClr val="bg1"/>
              </a:solidFill>
            </a:endParaRPr>
          </a:p>
        </p:txBody>
      </p:sp>
      <p:sp>
        <p:nvSpPr>
          <p:cNvPr id="6" name="Slide Number Placeholder 5">
            <a:extLst>
              <a:ext uri="{FF2B5EF4-FFF2-40B4-BE49-F238E27FC236}">
                <a16:creationId xmlns:a16="http://schemas.microsoft.com/office/drawing/2014/main" id="{96D87F86-C7D8-4B30-98C1-65BB48BBA97B}"/>
              </a:ext>
            </a:extLst>
          </p:cNvPr>
          <p:cNvSpPr>
            <a:spLocks noGrp="1"/>
          </p:cNvSpPr>
          <p:nvPr>
            <p:ph type="sldNum" sz="quarter" idx="12"/>
          </p:nvPr>
        </p:nvSpPr>
        <p:spPr/>
        <p:txBody>
          <a:bodyPr/>
          <a:lstStyle/>
          <a:p>
            <a:pPr algn="l"/>
            <a:fld id="{0B5C67D1-9F66-4BC1-9BEC-73C07D7C9B6B}" type="slidenum">
              <a:rPr lang="en-US" smtClean="0"/>
              <a:pPr algn="l"/>
              <a:t>8</a:t>
            </a:fld>
            <a:endParaRPr lang="en-US" dirty="0"/>
          </a:p>
        </p:txBody>
      </p:sp>
    </p:spTree>
    <p:extLst>
      <p:ext uri="{BB962C8B-B14F-4D97-AF65-F5344CB8AC3E}">
        <p14:creationId xmlns:p14="http://schemas.microsoft.com/office/powerpoint/2010/main" val="13898243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83375E-1B9E-46D6-9E3D-56D25CC4CD4D}"/>
              </a:ext>
            </a:extLst>
          </p:cNvPr>
          <p:cNvSpPr>
            <a:spLocks noGrp="1"/>
          </p:cNvSpPr>
          <p:nvPr>
            <p:ph type="title"/>
          </p:nvPr>
        </p:nvSpPr>
        <p:spPr>
          <a:xfrm>
            <a:off x="704850" y="549745"/>
            <a:ext cx="17792700" cy="1487145"/>
          </a:xfrm>
        </p:spPr>
        <p:txBody>
          <a:bodyPr>
            <a:normAutofit/>
          </a:bodyPr>
          <a:lstStyle/>
          <a:p>
            <a:r>
              <a:rPr lang="en-US" spc="-200" dirty="0"/>
              <a:t>Universal Decentralized Identifier URI Specification</a:t>
            </a:r>
            <a:br>
              <a:rPr lang="en-US" dirty="0"/>
            </a:br>
            <a:r>
              <a:rPr lang="en-US" sz="3600" dirty="0"/>
              <a:t>User Scenarios / Applications</a:t>
            </a:r>
          </a:p>
        </p:txBody>
      </p:sp>
      <p:sp>
        <p:nvSpPr>
          <p:cNvPr id="3" name="Content Placeholder 2">
            <a:extLst>
              <a:ext uri="{FF2B5EF4-FFF2-40B4-BE49-F238E27FC236}">
                <a16:creationId xmlns:a16="http://schemas.microsoft.com/office/drawing/2014/main" id="{BA560D08-6839-428A-9369-D2A63B53A5F7}"/>
              </a:ext>
            </a:extLst>
          </p:cNvPr>
          <p:cNvSpPr>
            <a:spLocks noGrp="1"/>
          </p:cNvSpPr>
          <p:nvPr>
            <p:ph idx="1"/>
          </p:nvPr>
        </p:nvSpPr>
        <p:spPr>
          <a:xfrm>
            <a:off x="704850" y="1995326"/>
            <a:ext cx="15870238" cy="6648245"/>
          </a:xfrm>
        </p:spPr>
        <p:txBody>
          <a:bodyPr>
            <a:normAutofit fontScale="92500" lnSpcReduction="20000"/>
          </a:bodyPr>
          <a:lstStyle/>
          <a:p>
            <a:pPr marL="514350" indent="-514350">
              <a:buFont typeface="+mj-lt"/>
              <a:buAutoNum type="arabicPeriod"/>
            </a:pPr>
            <a:r>
              <a:rPr lang="en-US" dirty="0"/>
              <a:t>W3C Decentralized Identifiers specification</a:t>
            </a:r>
          </a:p>
          <a:p>
            <a:pPr marL="514350" indent="-514350">
              <a:buFont typeface="+mj-lt"/>
              <a:buAutoNum type="arabicPeriod"/>
            </a:pPr>
            <a:r>
              <a:rPr lang="en-US" dirty="0"/>
              <a:t>DID Resolvers and DID Resolution specification</a:t>
            </a:r>
          </a:p>
          <a:p>
            <a:pPr marL="514350" indent="-514350">
              <a:buFont typeface="+mj-lt"/>
              <a:buAutoNum type="arabicPeriod"/>
            </a:pPr>
            <a:r>
              <a:rPr lang="en-US" dirty="0"/>
              <a:t>Indy HIPES including</a:t>
            </a:r>
          </a:p>
          <a:p>
            <a:pPr lvl="1"/>
            <a:r>
              <a:rPr lang="en-US" dirty="0"/>
              <a:t>Agent-to-Agent (A2) Communications service</a:t>
            </a:r>
          </a:p>
          <a:p>
            <a:pPr lvl="1"/>
            <a:r>
              <a:rPr lang="en-US" dirty="0"/>
              <a:t>Attachments</a:t>
            </a:r>
          </a:p>
          <a:p>
            <a:pPr lvl="1"/>
            <a:r>
              <a:rPr lang="en-US" dirty="0"/>
              <a:t>Feature discovery</a:t>
            </a:r>
            <a:endParaRPr lang="en-CA" dirty="0"/>
          </a:p>
          <a:p>
            <a:pPr marL="514350" indent="-514350">
              <a:buFont typeface="+mj-lt"/>
              <a:buAutoNum type="arabicPeriod"/>
            </a:pPr>
            <a:r>
              <a:rPr lang="en-US" dirty="0"/>
              <a:t>Others?</a:t>
            </a:r>
          </a:p>
          <a:p>
            <a:pPr marL="0" indent="0">
              <a:buNone/>
            </a:pPr>
            <a:r>
              <a:rPr lang="en-US" b="1" dirty="0"/>
              <a:t>NOTE</a:t>
            </a:r>
          </a:p>
          <a:p>
            <a:pPr marL="0" indent="0">
              <a:buNone/>
            </a:pPr>
            <a:r>
              <a:rPr lang="en-US" dirty="0"/>
              <a:t>This document is a specification specifically for Universal Decentralized Identifier URIs ...described by the </a:t>
            </a:r>
            <a:r>
              <a:rPr lang="en-US" dirty="0">
                <a:latin typeface="Consolas" panose="020B0609020204030204" pitchFamily="49" charset="0"/>
              </a:rPr>
              <a:t>did-</a:t>
            </a:r>
            <a:r>
              <a:rPr lang="en-US" dirty="0" err="1">
                <a:latin typeface="Consolas" panose="020B0609020204030204" pitchFamily="49" charset="0"/>
              </a:rPr>
              <a:t>uri</a:t>
            </a:r>
            <a:r>
              <a:rPr lang="en-US" dirty="0"/>
              <a:t> grammar using the ABNF notation. </a:t>
            </a:r>
          </a:p>
          <a:p>
            <a:pPr marL="0" indent="0">
              <a:buNone/>
            </a:pPr>
            <a:r>
              <a:rPr lang="en-US" dirty="0"/>
              <a:t>For a better understanding of this terminology, read:</a:t>
            </a:r>
            <a:br>
              <a:rPr lang="en-US" dirty="0"/>
            </a:br>
            <a:r>
              <a:rPr lang="en-US" b="1" dirty="0"/>
              <a:t>Giving Grammars Written with ABNF Notation the Respect They Deserve </a:t>
            </a:r>
            <a:br>
              <a:rPr lang="en-US" dirty="0"/>
            </a:br>
            <a:r>
              <a:rPr lang="en-US" dirty="0"/>
              <a:t>(</a:t>
            </a:r>
            <a:r>
              <a:rPr lang="en-US" dirty="0">
                <a:hlinkClick r:id="rId2"/>
              </a:rPr>
              <a:t>https://hyperonomy.com/2019/03/11/giving-grammars-written-with-abnf-notation-the-respect-they-deserve/</a:t>
            </a:r>
            <a:r>
              <a:rPr lang="en-US" dirty="0"/>
              <a:t>). </a:t>
            </a:r>
          </a:p>
        </p:txBody>
      </p:sp>
      <p:sp>
        <p:nvSpPr>
          <p:cNvPr id="4" name="Date Placeholder 3">
            <a:extLst>
              <a:ext uri="{FF2B5EF4-FFF2-40B4-BE49-F238E27FC236}">
                <a16:creationId xmlns:a16="http://schemas.microsoft.com/office/drawing/2014/main" id="{BBAB8ACC-B912-4716-B330-75100E043B7E}"/>
              </a:ext>
            </a:extLst>
          </p:cNvPr>
          <p:cNvSpPr>
            <a:spLocks noGrp="1"/>
          </p:cNvSpPr>
          <p:nvPr>
            <p:ph type="dt" sz="half" idx="10"/>
          </p:nvPr>
        </p:nvSpPr>
        <p:spPr/>
        <p:txBody>
          <a:bodyPr/>
          <a:lstStyle/>
          <a:p>
            <a:fld id="{57419063-E2F3-4D6F-952D-E4F460F5CB11}" type="datetime1">
              <a:rPr lang="en-CA" smtClean="0"/>
              <a:t>2019-03-30</a:t>
            </a:fld>
            <a:endParaRPr lang="en-CA" dirty="0"/>
          </a:p>
        </p:txBody>
      </p:sp>
      <p:sp>
        <p:nvSpPr>
          <p:cNvPr id="5" name="Footer Placeholder 4">
            <a:extLst>
              <a:ext uri="{FF2B5EF4-FFF2-40B4-BE49-F238E27FC236}">
                <a16:creationId xmlns:a16="http://schemas.microsoft.com/office/drawing/2014/main" id="{F0B6D350-C0C7-461A-AA3C-3240B0235CFD}"/>
              </a:ext>
            </a:extLst>
          </p:cNvPr>
          <p:cNvSpPr>
            <a:spLocks noGrp="1"/>
          </p:cNvSpPr>
          <p:nvPr>
            <p:ph type="ftr" sz="quarter" idx="11"/>
          </p:nvPr>
        </p:nvSpPr>
        <p:spPr/>
        <p:txBody>
          <a:bodyPr/>
          <a:lstStyle/>
          <a:p>
            <a:r>
              <a:rPr lang="en-US" dirty="0"/>
              <a:t>Hyperonomy Universal Decentralized Identifier URI Specification (did-</a:t>
            </a:r>
            <a:r>
              <a:rPr lang="en-US" dirty="0" err="1"/>
              <a:t>uri</a:t>
            </a:r>
            <a:r>
              <a:rPr lang="en-US" dirty="0"/>
              <a:t>-spec)</a:t>
            </a:r>
            <a:endParaRPr lang="en-CA" dirty="0"/>
          </a:p>
        </p:txBody>
      </p:sp>
      <p:sp>
        <p:nvSpPr>
          <p:cNvPr id="6" name="Slide Number Placeholder 5">
            <a:extLst>
              <a:ext uri="{FF2B5EF4-FFF2-40B4-BE49-F238E27FC236}">
                <a16:creationId xmlns:a16="http://schemas.microsoft.com/office/drawing/2014/main" id="{80212D0A-5C47-45C2-8D7E-930DFED9E922}"/>
              </a:ext>
            </a:extLst>
          </p:cNvPr>
          <p:cNvSpPr>
            <a:spLocks noGrp="1"/>
          </p:cNvSpPr>
          <p:nvPr>
            <p:ph type="sldNum" sz="quarter" idx="12"/>
          </p:nvPr>
        </p:nvSpPr>
        <p:spPr/>
        <p:txBody>
          <a:bodyPr/>
          <a:lstStyle/>
          <a:p>
            <a:pPr algn="l"/>
            <a:fld id="{0B5C67D1-9F66-4BC1-9BEC-73C07D7C9B6B}" type="slidenum">
              <a:rPr lang="en-US" smtClean="0"/>
              <a:pPr algn="l"/>
              <a:t>9</a:t>
            </a:fld>
            <a:endParaRPr lang="en-US" dirty="0"/>
          </a:p>
        </p:txBody>
      </p:sp>
    </p:spTree>
    <p:extLst>
      <p:ext uri="{BB962C8B-B14F-4D97-AF65-F5344CB8AC3E}">
        <p14:creationId xmlns:p14="http://schemas.microsoft.com/office/powerpoint/2010/main" val="310615615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8.1"/>
</p:tagLst>
</file>

<file path=ppt/tags/tag10.xml><?xml version="1.0" encoding="utf-8"?>
<p:tagLst xmlns:a="http://schemas.openxmlformats.org/drawingml/2006/main" xmlns:r="http://schemas.openxmlformats.org/officeDocument/2006/relationships" xmlns:p="http://schemas.openxmlformats.org/presentationml/2006/main">
  <p:tag name="TIMING" val="|3.6|35.5"/>
</p:tagLst>
</file>

<file path=ppt/tags/tag11.xml><?xml version="1.0" encoding="utf-8"?>
<p:tagLst xmlns:a="http://schemas.openxmlformats.org/drawingml/2006/main" xmlns:r="http://schemas.openxmlformats.org/officeDocument/2006/relationships" xmlns:p="http://schemas.openxmlformats.org/presentationml/2006/main">
  <p:tag name="TIMING" val="|2.2|1"/>
</p:tagLst>
</file>

<file path=ppt/tags/tag12.xml><?xml version="1.0" encoding="utf-8"?>
<p:tagLst xmlns:a="http://schemas.openxmlformats.org/drawingml/2006/main" xmlns:r="http://schemas.openxmlformats.org/officeDocument/2006/relationships" xmlns:p="http://schemas.openxmlformats.org/presentationml/2006/main">
  <p:tag name="TIMING" val="|13.2|5.6"/>
</p:tagLst>
</file>

<file path=ppt/tags/tag13.xml><?xml version="1.0" encoding="utf-8"?>
<p:tagLst xmlns:a="http://schemas.openxmlformats.org/drawingml/2006/main" xmlns:r="http://schemas.openxmlformats.org/officeDocument/2006/relationships" xmlns:p="http://schemas.openxmlformats.org/presentationml/2006/main">
  <p:tag name="TIMING" val="|11.6|45.4|16.1"/>
</p:tagLst>
</file>

<file path=ppt/tags/tag2.xml><?xml version="1.0" encoding="utf-8"?>
<p:tagLst xmlns:a="http://schemas.openxmlformats.org/drawingml/2006/main" xmlns:r="http://schemas.openxmlformats.org/officeDocument/2006/relationships" xmlns:p="http://schemas.openxmlformats.org/presentationml/2006/main">
  <p:tag name="TIMING" val="|84.1|3.4|2.4|33.4|12.1"/>
</p:tagLst>
</file>

<file path=ppt/tags/tag3.xml><?xml version="1.0" encoding="utf-8"?>
<p:tagLst xmlns:a="http://schemas.openxmlformats.org/drawingml/2006/main" xmlns:r="http://schemas.openxmlformats.org/officeDocument/2006/relationships" xmlns:p="http://schemas.openxmlformats.org/presentationml/2006/main">
  <p:tag name="TIMING" val="|83|9.1|32.3"/>
</p:tagLst>
</file>

<file path=ppt/tags/tag4.xml><?xml version="1.0" encoding="utf-8"?>
<p:tagLst xmlns:a="http://schemas.openxmlformats.org/drawingml/2006/main" xmlns:r="http://schemas.openxmlformats.org/officeDocument/2006/relationships" xmlns:p="http://schemas.openxmlformats.org/presentationml/2006/main">
  <p:tag name="TIMING" val="|37.1"/>
</p:tagLst>
</file>

<file path=ppt/tags/tag5.xml><?xml version="1.0" encoding="utf-8"?>
<p:tagLst xmlns:a="http://schemas.openxmlformats.org/drawingml/2006/main" xmlns:r="http://schemas.openxmlformats.org/officeDocument/2006/relationships" xmlns:p="http://schemas.openxmlformats.org/presentationml/2006/main">
  <p:tag name="TIMING" val="|25.5|22.2"/>
</p:tagLst>
</file>

<file path=ppt/tags/tag6.xml><?xml version="1.0" encoding="utf-8"?>
<p:tagLst xmlns:a="http://schemas.openxmlformats.org/drawingml/2006/main" xmlns:r="http://schemas.openxmlformats.org/officeDocument/2006/relationships" xmlns:p="http://schemas.openxmlformats.org/presentationml/2006/main">
  <p:tag name="TIMING" val="|15.5|4|11.2|11.4|3.2|1.7|28.2"/>
</p:tagLst>
</file>

<file path=ppt/tags/tag7.xml><?xml version="1.0" encoding="utf-8"?>
<p:tagLst xmlns:a="http://schemas.openxmlformats.org/drawingml/2006/main" xmlns:r="http://schemas.openxmlformats.org/officeDocument/2006/relationships" xmlns:p="http://schemas.openxmlformats.org/presentationml/2006/main">
  <p:tag name="TIMING" val="|9.5"/>
</p:tagLst>
</file>

<file path=ppt/tags/tag8.xml><?xml version="1.0" encoding="utf-8"?>
<p:tagLst xmlns:a="http://schemas.openxmlformats.org/drawingml/2006/main" xmlns:r="http://schemas.openxmlformats.org/officeDocument/2006/relationships" xmlns:p="http://schemas.openxmlformats.org/presentationml/2006/main">
  <p:tag name="TIMING" val="|8.1|25.4"/>
</p:tagLst>
</file>

<file path=ppt/tags/tag9.xml><?xml version="1.0" encoding="utf-8"?>
<p:tagLst xmlns:a="http://schemas.openxmlformats.org/drawingml/2006/main" xmlns:r="http://schemas.openxmlformats.org/officeDocument/2006/relationships" xmlns:p="http://schemas.openxmlformats.org/presentationml/2006/main">
  <p:tag name="TIMING" val="|46.9"/>
</p:tagLst>
</file>

<file path=ppt/theme/theme1.xml><?xml version="1.0" encoding="utf-8"?>
<a:theme xmlns:a="http://schemas.openxmlformats.org/drawingml/2006/main" name="Gallery">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TM10001114[[fn=Gallery]]</Template>
  <TotalTime>29664</TotalTime>
  <Words>3586</Words>
  <Application>Microsoft Office PowerPoint</Application>
  <PresentationFormat>Custom</PresentationFormat>
  <Paragraphs>659</Paragraphs>
  <Slides>72</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72</vt:i4>
      </vt:variant>
    </vt:vector>
  </HeadingPairs>
  <TitlesOfParts>
    <vt:vector size="78" baseType="lpstr">
      <vt:lpstr>Arial</vt:lpstr>
      <vt:lpstr>Calibri</vt:lpstr>
      <vt:lpstr>Consolas</vt:lpstr>
      <vt:lpstr>Gill Sans MT</vt:lpstr>
      <vt:lpstr>Koblenz Serial</vt:lpstr>
      <vt:lpstr>Gallery</vt:lpstr>
      <vt:lpstr>  Hyperonomy Universal Decentralized Identifier URI Specification (did-uri-spec) https://github.com/mwherman2000/did-uri-spec</vt:lpstr>
      <vt:lpstr>Michael Herman Independent Blockchain Architect Alberta, CANADA</vt:lpstr>
      <vt:lpstr>did-url renamed to did-uri Everywhere</vt:lpstr>
      <vt:lpstr>High-level did-uri User Scenarios (Slide 45)</vt:lpstr>
      <vt:lpstr>Status</vt:lpstr>
      <vt:lpstr>PowerPoint Presentation</vt:lpstr>
      <vt:lpstr>Purpose and Audience</vt:lpstr>
      <vt:lpstr>Goals and Non-goals</vt:lpstr>
      <vt:lpstr>Universal Decentralized Identifier URI Specification User Scenarios / Applications</vt:lpstr>
      <vt:lpstr>Motivation</vt:lpstr>
      <vt:lpstr>Motivations For a More Refined Approach</vt:lpstr>
      <vt:lpstr>Universal Decentralized Identifier URI Specification User Scenarios / Applications</vt:lpstr>
      <vt:lpstr>Universal Decentralized Identifier URI Specification User Scenarios / Applications</vt:lpstr>
      <vt:lpstr>Approach</vt:lpstr>
      <vt:lpstr>Guiding Principles (1/2)</vt:lpstr>
      <vt:lpstr>#1.1</vt:lpstr>
      <vt:lpstr>#1.2 (1/3)</vt:lpstr>
      <vt:lpstr>#1.2 (2/3)</vt:lpstr>
      <vt:lpstr>#1.2 (3/3)</vt:lpstr>
      <vt:lpstr>Guiding Principles (2/2)</vt:lpstr>
      <vt:lpstr> Background</vt:lpstr>
      <vt:lpstr>Generic Parsing and Processing (1/3)</vt:lpstr>
      <vt:lpstr>Generic Parsing and Processing: SQL Example</vt:lpstr>
      <vt:lpstr>Generic Parsing and Processing (1/2) Sample User Scenarios</vt:lpstr>
      <vt:lpstr>Generic Parsing and Processing Pipeline</vt:lpstr>
      <vt:lpstr>SQL Server Query Execution Flow (T-SQL Query)</vt:lpstr>
      <vt:lpstr>Parsing: Soft Parse vs. Hard Parse</vt:lpstr>
      <vt:lpstr>Processing: Execution Plans (T-SQL)</vt:lpstr>
      <vt:lpstr>Processing: Execution Plans (Cypher/Neo4J) Neo4j Graph Database</vt:lpstr>
      <vt:lpstr> did-uri Parsing and Processing</vt:lpstr>
      <vt:lpstr>Generic Parsing and Processing (1/2) Sample User Scenarios</vt:lpstr>
      <vt:lpstr>Generic Parsing and Processing (repeat)</vt:lpstr>
      <vt:lpstr>Generic Parsing and Processing (2/2) did-uri Scenarios</vt:lpstr>
      <vt:lpstr>DID Dereferencing DOES NOT Require DID Resolution</vt:lpstr>
      <vt:lpstr> An Example</vt:lpstr>
      <vt:lpstr>did-uri Service Endpoint Transformers: Use Cases </vt:lpstr>
      <vt:lpstr>did-uri Service Endpoint Transformers: Examples </vt:lpstr>
      <vt:lpstr>did-uri Service Endpoint Transformers: Examples </vt:lpstr>
      <vt:lpstr>did-uri Service Endpoint Transformers: NOTES</vt:lpstr>
      <vt:lpstr> Use Case Analysis</vt:lpstr>
      <vt:lpstr>Use Case Analysis</vt:lpstr>
      <vt:lpstr> Higher-Level DID User Scenarios</vt:lpstr>
      <vt:lpstr>Higher-Level DID User Scenarios</vt:lpstr>
      <vt:lpstr> High-Level did-uri User Scenarios</vt:lpstr>
      <vt:lpstr>High-level did-uri User Scenarios (Slide 45)</vt:lpstr>
      <vt:lpstr>High-level did-uri User Scenarios (Slide 46)</vt:lpstr>
      <vt:lpstr> Lower-Level did-uri Use Cases</vt:lpstr>
      <vt:lpstr>DID Document Examples</vt:lpstr>
      <vt:lpstr>Lower-Level did-uri Use Cases: A</vt:lpstr>
      <vt:lpstr>Lower-Level did-uri Use Cases: B (superseded by H)</vt:lpstr>
      <vt:lpstr>Lower-Level did-uri Use Cases: C</vt:lpstr>
      <vt:lpstr>PowerPoint Presentation</vt:lpstr>
      <vt:lpstr>Lower-Level did-uri Use Cases: E</vt:lpstr>
      <vt:lpstr>Lower-Level did-uri Use Cases: F</vt:lpstr>
      <vt:lpstr>Lower-Level did-uri Use Cases: G</vt:lpstr>
      <vt:lpstr>Lower-Level did-uri Use Cases: H</vt:lpstr>
      <vt:lpstr>Lower-Level did-uri Use Cases: I</vt:lpstr>
      <vt:lpstr>Lower-Level did-uri Use Cases: J</vt:lpstr>
      <vt:lpstr>Lower-Level did-uri Use Cases: J</vt:lpstr>
      <vt:lpstr>Lower-Level did-uri Use Cases: K</vt:lpstr>
      <vt:lpstr>Lower-Level did-uri Use Cases: L</vt:lpstr>
      <vt:lpstr>did-uri-spec Grammar</vt:lpstr>
      <vt:lpstr> Tooling</vt:lpstr>
      <vt:lpstr>Grammar-Based Automated Parser Generation</vt:lpstr>
      <vt:lpstr>Grammar Testing / Validation</vt:lpstr>
      <vt:lpstr>Implications</vt:lpstr>
      <vt:lpstr>Example 16</vt:lpstr>
      <vt:lpstr>Example 16</vt:lpstr>
      <vt:lpstr> Wrapping UP…</vt:lpstr>
      <vt:lpstr>Next Steps</vt:lpstr>
      <vt:lpstr> QUESTIONS?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Michael Herman</dc:creator>
  <cp:lastModifiedBy>Michael Herman</cp:lastModifiedBy>
  <cp:revision>285</cp:revision>
  <dcterms:created xsi:type="dcterms:W3CDTF">2018-06-12T18:49:04Z</dcterms:created>
  <dcterms:modified xsi:type="dcterms:W3CDTF">2019-03-31T06:33:03Z</dcterms:modified>
</cp:coreProperties>
</file>